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Jannah" panose="020B0604020202020204" charset="-78"/>
      <p:regular r:id="rId25"/>
    </p:embeddedFont>
    <p:embeddedFont>
      <p:font typeface="Jannah Bold" panose="020B0604020202020204" charset="-78"/>
      <p:regular r:id="rId26"/>
    </p:embeddedFont>
    <p:embeddedFont>
      <p:font typeface="Jannah Bold Bold" panose="020B0604020202020204" charset="-78"/>
      <p:regular r:id="rId27"/>
    </p:embeddedFont>
    <p:embeddedFont>
      <p:font typeface="Open Sans Light" panose="020B0306030504020204" pitchFamily="3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171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8980389" y="979389"/>
            <a:ext cx="9307611" cy="9307611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-95377" y="-95377"/>
              <a:ext cx="6540754" cy="6540754"/>
            </a:xfrm>
            <a:custGeom>
              <a:avLst/>
              <a:gdLst/>
              <a:ahLst/>
              <a:cxnLst/>
              <a:rect l="l" t="t" r="r" b="b"/>
              <a:pathLst>
                <a:path w="6540754" h="6540754">
                  <a:moveTo>
                    <a:pt x="6540754" y="0"/>
                  </a:moveTo>
                  <a:lnTo>
                    <a:pt x="0" y="6540754"/>
                  </a:lnTo>
                  <a:lnTo>
                    <a:pt x="6540754" y="6540754"/>
                  </a:lnTo>
                  <a:close/>
                </a:path>
              </a:pathLst>
            </a:custGeom>
            <a:blipFill>
              <a:blip r:embed="rId2"/>
              <a:stretch>
                <a:fillRect r="-7817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-2700000">
            <a:off x="-4781926" y="951518"/>
            <a:ext cx="18111132" cy="11629737"/>
            <a:chOff x="0" y="0"/>
            <a:chExt cx="4770010" cy="306297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770010" cy="3062976"/>
            </a:xfrm>
            <a:custGeom>
              <a:avLst/>
              <a:gdLst/>
              <a:ahLst/>
              <a:cxnLst/>
              <a:rect l="l" t="t" r="r" b="b"/>
              <a:pathLst>
                <a:path w="4770010" h="3062976">
                  <a:moveTo>
                    <a:pt x="0" y="0"/>
                  </a:moveTo>
                  <a:lnTo>
                    <a:pt x="4770010" y="0"/>
                  </a:lnTo>
                  <a:lnTo>
                    <a:pt x="4770010" y="3062976"/>
                  </a:lnTo>
                  <a:lnTo>
                    <a:pt x="0" y="306297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2700000">
            <a:off x="10877795" y="-5191057"/>
            <a:ext cx="5852739" cy="8669109"/>
            <a:chOff x="0" y="0"/>
            <a:chExt cx="1541462" cy="228322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>
              <a:noFill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2700000">
            <a:off x="10877795" y="-5551814"/>
            <a:ext cx="5852739" cy="8669109"/>
            <a:chOff x="0" y="0"/>
            <a:chExt cx="1541462" cy="228322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>
              <a:noFill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2700000">
            <a:off x="10877795" y="-6010958"/>
            <a:ext cx="5852739" cy="8669109"/>
            <a:chOff x="0" y="0"/>
            <a:chExt cx="1541462" cy="228322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>
              <a:noFill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186846" y="4266669"/>
            <a:ext cx="9257844" cy="1677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707"/>
              </a:lnSpc>
              <a:spcBef>
                <a:spcPct val="0"/>
              </a:spcBef>
            </a:pPr>
            <a:r>
              <a:rPr lang="en-US" sz="9791" spc="-714">
                <a:solidFill>
                  <a:srgbClr val="FFFFFF"/>
                </a:solidFill>
                <a:latin typeface="Jannah Bold Bold"/>
              </a:rPr>
              <a:t>GRAU B</a:t>
            </a:r>
          </a:p>
        </p:txBody>
      </p:sp>
      <p:sp>
        <p:nvSpPr>
          <p:cNvPr id="17" name="AutoShape 17"/>
          <p:cNvSpPr/>
          <p:nvPr/>
        </p:nvSpPr>
        <p:spPr>
          <a:xfrm>
            <a:off x="-4083813" y="5839527"/>
            <a:ext cx="1322781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Freeform 18"/>
          <p:cNvSpPr/>
          <p:nvPr/>
        </p:nvSpPr>
        <p:spPr>
          <a:xfrm>
            <a:off x="-1273518" y="8298180"/>
            <a:ext cx="7315200" cy="3977640"/>
          </a:xfrm>
          <a:custGeom>
            <a:avLst/>
            <a:gdLst/>
            <a:ahLst/>
            <a:cxnLst/>
            <a:rect l="l" t="t" r="r" b="b"/>
            <a:pathLst>
              <a:path w="7315200" h="3977640">
                <a:moveTo>
                  <a:pt x="0" y="0"/>
                </a:moveTo>
                <a:lnTo>
                  <a:pt x="7315200" y="0"/>
                </a:lnTo>
                <a:lnTo>
                  <a:pt x="7315200" y="3977640"/>
                </a:lnTo>
                <a:lnTo>
                  <a:pt x="0" y="39776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8100000" flipV="1">
            <a:off x="-3475881" y="1121409"/>
            <a:ext cx="9401653" cy="429307"/>
          </a:xfrm>
          <a:custGeom>
            <a:avLst/>
            <a:gdLst/>
            <a:ahLst/>
            <a:cxnLst/>
            <a:rect l="l" t="t" r="r" b="b"/>
            <a:pathLst>
              <a:path w="9401653" h="429307">
                <a:moveTo>
                  <a:pt x="0" y="429307"/>
                </a:moveTo>
                <a:lnTo>
                  <a:pt x="9401654" y="429307"/>
                </a:lnTo>
                <a:lnTo>
                  <a:pt x="9401654" y="0"/>
                </a:lnTo>
                <a:lnTo>
                  <a:pt x="0" y="0"/>
                </a:lnTo>
                <a:lnTo>
                  <a:pt x="0" y="429307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b="-332517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356817" y="3698949"/>
            <a:ext cx="7439138" cy="920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548"/>
              </a:lnSpc>
            </a:pPr>
            <a:r>
              <a:rPr lang="en-US" sz="5392">
                <a:solidFill>
                  <a:srgbClr val="FFFFFF"/>
                </a:solidFill>
                <a:latin typeface="Jannah Bold"/>
              </a:rPr>
              <a:t>Trabalho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46575" y="5993591"/>
            <a:ext cx="5885831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Jannah"/>
              </a:rPr>
              <a:t>ARTHUR KELLERMEN, ARTHUR RAMBOR, EDUARDO, GIOVANI DE SOUZA, ULISSES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-2278271" y="-5542964"/>
            <a:ext cx="4816906" cy="6450571"/>
            <a:chOff x="0" y="0"/>
            <a:chExt cx="1268650" cy="16989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68650" cy="1698916"/>
            </a:xfrm>
            <a:custGeom>
              <a:avLst/>
              <a:gdLst/>
              <a:ahLst/>
              <a:cxnLst/>
              <a:rect l="l" t="t" r="r" b="b"/>
              <a:pathLst>
                <a:path w="1268650" h="1698916">
                  <a:moveTo>
                    <a:pt x="0" y="0"/>
                  </a:moveTo>
                  <a:lnTo>
                    <a:pt x="1268650" y="0"/>
                  </a:lnTo>
                  <a:lnTo>
                    <a:pt x="1268650" y="1698916"/>
                  </a:lnTo>
                  <a:lnTo>
                    <a:pt x="0" y="16989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23D54">
                  <a:alpha val="89804"/>
                </a:srgbClr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700000">
            <a:off x="-4746808" y="10339262"/>
            <a:ext cx="9493616" cy="8669109"/>
            <a:chOff x="0" y="0"/>
            <a:chExt cx="2500376" cy="2283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00376" cy="2283222"/>
            </a:xfrm>
            <a:custGeom>
              <a:avLst/>
              <a:gdLst/>
              <a:ahLst/>
              <a:cxnLst/>
              <a:rect l="l" t="t" r="r" b="b"/>
              <a:pathLst>
                <a:path w="2500376" h="2283222">
                  <a:moveTo>
                    <a:pt x="0" y="0"/>
                  </a:moveTo>
                  <a:lnTo>
                    <a:pt x="2500376" y="0"/>
                  </a:lnTo>
                  <a:lnTo>
                    <a:pt x="2500376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23D54">
                  <a:alpha val="89804"/>
                </a:srgbClr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8020" y="3489174"/>
            <a:ext cx="7490878" cy="6128972"/>
            <a:chOff x="0" y="0"/>
            <a:chExt cx="2248036" cy="18393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48036" cy="1839323"/>
            </a:xfrm>
            <a:custGeom>
              <a:avLst/>
              <a:gdLst/>
              <a:ahLst/>
              <a:cxnLst/>
              <a:rect l="l" t="t" r="r" b="b"/>
              <a:pathLst>
                <a:path w="2248036" h="1839323">
                  <a:moveTo>
                    <a:pt x="0" y="0"/>
                  </a:moveTo>
                  <a:lnTo>
                    <a:pt x="2248036" y="0"/>
                  </a:lnTo>
                  <a:lnTo>
                    <a:pt x="2248036" y="1839323"/>
                  </a:lnTo>
                  <a:lnTo>
                    <a:pt x="0" y="1839323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8020" y="2886512"/>
            <a:ext cx="3365425" cy="602662"/>
            <a:chOff x="0" y="0"/>
            <a:chExt cx="1009974" cy="18086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09974" cy="180861"/>
            </a:xfrm>
            <a:custGeom>
              <a:avLst/>
              <a:gdLst/>
              <a:ahLst/>
              <a:cxnLst/>
              <a:rect l="l" t="t" r="r" b="b"/>
              <a:pathLst>
                <a:path w="1009974" h="180861">
                  <a:moveTo>
                    <a:pt x="0" y="0"/>
                  </a:moveTo>
                  <a:lnTo>
                    <a:pt x="1009974" y="0"/>
                  </a:lnTo>
                  <a:lnTo>
                    <a:pt x="1009974" y="180861"/>
                  </a:lnTo>
                  <a:lnTo>
                    <a:pt x="0" y="180861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4458227">
            <a:off x="5194352" y="12192506"/>
            <a:ext cx="6664400" cy="282902"/>
            <a:chOff x="0" y="0"/>
            <a:chExt cx="1755233" cy="7450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55233" cy="74509"/>
            </a:xfrm>
            <a:custGeom>
              <a:avLst/>
              <a:gdLst/>
              <a:ahLst/>
              <a:cxnLst/>
              <a:rect l="l" t="t" r="r" b="b"/>
              <a:pathLst>
                <a:path w="1755233" h="74509">
                  <a:moveTo>
                    <a:pt x="0" y="0"/>
                  </a:moveTo>
                  <a:lnTo>
                    <a:pt x="1755233" y="0"/>
                  </a:lnTo>
                  <a:lnTo>
                    <a:pt x="1755233" y="74509"/>
                  </a:lnTo>
                  <a:lnTo>
                    <a:pt x="0" y="74509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>
              <a:noFill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4504389">
            <a:off x="8721481" y="-1010244"/>
            <a:ext cx="6664400" cy="282902"/>
            <a:chOff x="0" y="0"/>
            <a:chExt cx="1755233" cy="7450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55233" cy="74509"/>
            </a:xfrm>
            <a:custGeom>
              <a:avLst/>
              <a:gdLst/>
              <a:ahLst/>
              <a:cxnLst/>
              <a:rect l="l" t="t" r="r" b="b"/>
              <a:pathLst>
                <a:path w="1755233" h="74509">
                  <a:moveTo>
                    <a:pt x="0" y="0"/>
                  </a:moveTo>
                  <a:lnTo>
                    <a:pt x="1755233" y="0"/>
                  </a:lnTo>
                  <a:lnTo>
                    <a:pt x="1755233" y="74509"/>
                  </a:lnTo>
                  <a:lnTo>
                    <a:pt x="0" y="74509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>
              <a:noFill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8943413" y="1987699"/>
            <a:ext cx="9002790" cy="6514985"/>
          </a:xfrm>
          <a:custGeom>
            <a:avLst/>
            <a:gdLst/>
            <a:ahLst/>
            <a:cxnLst/>
            <a:rect l="l" t="t" r="r" b="b"/>
            <a:pathLst>
              <a:path w="9002790" h="6514985">
                <a:moveTo>
                  <a:pt x="0" y="0"/>
                </a:moveTo>
                <a:lnTo>
                  <a:pt x="9002790" y="0"/>
                </a:lnTo>
                <a:lnTo>
                  <a:pt x="9002790" y="6514985"/>
                </a:lnTo>
                <a:lnTo>
                  <a:pt x="0" y="6514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138020" y="1901974"/>
            <a:ext cx="7603224" cy="80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625"/>
              </a:lnSpc>
            </a:pPr>
            <a:r>
              <a:rPr lang="en-US" sz="4732">
                <a:solidFill>
                  <a:srgbClr val="023D54"/>
                </a:solidFill>
                <a:latin typeface="Jannah Bold"/>
              </a:rPr>
              <a:t>Código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16248" y="2935767"/>
            <a:ext cx="2848716" cy="41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0"/>
              </a:lnSpc>
            </a:pPr>
            <a:r>
              <a:rPr lang="en-US" sz="2478">
                <a:solidFill>
                  <a:srgbClr val="FFFFFF"/>
                </a:solidFill>
                <a:latin typeface="Jannah Bold"/>
              </a:rPr>
              <a:t>Main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99644" y="3755505"/>
            <a:ext cx="6960472" cy="872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66"/>
              </a:lnSpc>
            </a:pPr>
            <a:r>
              <a:rPr lang="en-US" sz="1820">
                <a:solidFill>
                  <a:srgbClr val="545454"/>
                </a:solidFill>
                <a:latin typeface="Jannah"/>
              </a:rPr>
              <a:t>  Parte onde implementou-se o menu de escolha para o cliente e foram definidas as variáveis Produto para preenchimento do Estoque da loja fictícia.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-2278271" y="-5542964"/>
            <a:ext cx="4816906" cy="6450571"/>
            <a:chOff x="0" y="0"/>
            <a:chExt cx="1268650" cy="16989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68650" cy="1698916"/>
            </a:xfrm>
            <a:custGeom>
              <a:avLst/>
              <a:gdLst/>
              <a:ahLst/>
              <a:cxnLst/>
              <a:rect l="l" t="t" r="r" b="b"/>
              <a:pathLst>
                <a:path w="1268650" h="1698916">
                  <a:moveTo>
                    <a:pt x="0" y="0"/>
                  </a:moveTo>
                  <a:lnTo>
                    <a:pt x="1268650" y="0"/>
                  </a:lnTo>
                  <a:lnTo>
                    <a:pt x="1268650" y="1698916"/>
                  </a:lnTo>
                  <a:lnTo>
                    <a:pt x="0" y="16989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23D54">
                  <a:alpha val="89804"/>
                </a:srgbClr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700000">
            <a:off x="-4746808" y="10339262"/>
            <a:ext cx="9493616" cy="8669109"/>
            <a:chOff x="0" y="0"/>
            <a:chExt cx="2500376" cy="2283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00376" cy="2283222"/>
            </a:xfrm>
            <a:custGeom>
              <a:avLst/>
              <a:gdLst/>
              <a:ahLst/>
              <a:cxnLst/>
              <a:rect l="l" t="t" r="r" b="b"/>
              <a:pathLst>
                <a:path w="2500376" h="2283222">
                  <a:moveTo>
                    <a:pt x="0" y="0"/>
                  </a:moveTo>
                  <a:lnTo>
                    <a:pt x="2500376" y="0"/>
                  </a:lnTo>
                  <a:lnTo>
                    <a:pt x="2500376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23D54">
                  <a:alpha val="89804"/>
                </a:srgbClr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8020" y="3489174"/>
            <a:ext cx="7490878" cy="6128972"/>
            <a:chOff x="0" y="0"/>
            <a:chExt cx="2248036" cy="18393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48036" cy="1839323"/>
            </a:xfrm>
            <a:custGeom>
              <a:avLst/>
              <a:gdLst/>
              <a:ahLst/>
              <a:cxnLst/>
              <a:rect l="l" t="t" r="r" b="b"/>
              <a:pathLst>
                <a:path w="2248036" h="1839323">
                  <a:moveTo>
                    <a:pt x="0" y="0"/>
                  </a:moveTo>
                  <a:lnTo>
                    <a:pt x="2248036" y="0"/>
                  </a:lnTo>
                  <a:lnTo>
                    <a:pt x="2248036" y="1839323"/>
                  </a:lnTo>
                  <a:lnTo>
                    <a:pt x="0" y="1839323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8020" y="2886512"/>
            <a:ext cx="3365425" cy="602662"/>
            <a:chOff x="0" y="0"/>
            <a:chExt cx="1009974" cy="18086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09974" cy="180861"/>
            </a:xfrm>
            <a:custGeom>
              <a:avLst/>
              <a:gdLst/>
              <a:ahLst/>
              <a:cxnLst/>
              <a:rect l="l" t="t" r="r" b="b"/>
              <a:pathLst>
                <a:path w="1009974" h="180861">
                  <a:moveTo>
                    <a:pt x="0" y="0"/>
                  </a:moveTo>
                  <a:lnTo>
                    <a:pt x="1009974" y="0"/>
                  </a:lnTo>
                  <a:lnTo>
                    <a:pt x="1009974" y="180861"/>
                  </a:lnTo>
                  <a:lnTo>
                    <a:pt x="0" y="180861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4458227">
            <a:off x="5194352" y="12192506"/>
            <a:ext cx="6664400" cy="282902"/>
            <a:chOff x="0" y="0"/>
            <a:chExt cx="1755233" cy="7450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55233" cy="74509"/>
            </a:xfrm>
            <a:custGeom>
              <a:avLst/>
              <a:gdLst/>
              <a:ahLst/>
              <a:cxnLst/>
              <a:rect l="l" t="t" r="r" b="b"/>
              <a:pathLst>
                <a:path w="1755233" h="74509">
                  <a:moveTo>
                    <a:pt x="0" y="0"/>
                  </a:moveTo>
                  <a:lnTo>
                    <a:pt x="1755233" y="0"/>
                  </a:lnTo>
                  <a:lnTo>
                    <a:pt x="1755233" y="74509"/>
                  </a:lnTo>
                  <a:lnTo>
                    <a:pt x="0" y="74509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>
              <a:noFill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4504389">
            <a:off x="8721481" y="-1010244"/>
            <a:ext cx="6664400" cy="282902"/>
            <a:chOff x="0" y="0"/>
            <a:chExt cx="1755233" cy="7450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55233" cy="74509"/>
            </a:xfrm>
            <a:custGeom>
              <a:avLst/>
              <a:gdLst/>
              <a:ahLst/>
              <a:cxnLst/>
              <a:rect l="l" t="t" r="r" b="b"/>
              <a:pathLst>
                <a:path w="1755233" h="74509">
                  <a:moveTo>
                    <a:pt x="0" y="0"/>
                  </a:moveTo>
                  <a:lnTo>
                    <a:pt x="1755233" y="0"/>
                  </a:lnTo>
                  <a:lnTo>
                    <a:pt x="1755233" y="74509"/>
                  </a:lnTo>
                  <a:lnTo>
                    <a:pt x="0" y="74509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>
              <a:noFill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9144000" y="2345564"/>
            <a:ext cx="9014231" cy="6547330"/>
          </a:xfrm>
          <a:custGeom>
            <a:avLst/>
            <a:gdLst/>
            <a:ahLst/>
            <a:cxnLst/>
            <a:rect l="l" t="t" r="r" b="b"/>
            <a:pathLst>
              <a:path w="9014231" h="6547330">
                <a:moveTo>
                  <a:pt x="0" y="0"/>
                </a:moveTo>
                <a:lnTo>
                  <a:pt x="9014231" y="0"/>
                </a:lnTo>
                <a:lnTo>
                  <a:pt x="9014231" y="6547329"/>
                </a:lnTo>
                <a:lnTo>
                  <a:pt x="0" y="65473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138020" y="1901974"/>
            <a:ext cx="7603224" cy="80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625"/>
              </a:lnSpc>
            </a:pPr>
            <a:r>
              <a:rPr lang="en-US" sz="4732">
                <a:solidFill>
                  <a:srgbClr val="023D54"/>
                </a:solidFill>
                <a:latin typeface="Jannah Bold"/>
              </a:rPr>
              <a:t>Código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16248" y="2935767"/>
            <a:ext cx="2848716" cy="854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0"/>
              </a:lnSpc>
            </a:pPr>
            <a:r>
              <a:rPr lang="en-US" sz="2478">
                <a:solidFill>
                  <a:srgbClr val="FFFFFF"/>
                </a:solidFill>
                <a:latin typeface="Jannah Bold"/>
              </a:rPr>
              <a:t>Main</a:t>
            </a:r>
          </a:p>
          <a:p>
            <a:pPr algn="ctr">
              <a:lnSpc>
                <a:spcPts val="3470"/>
              </a:lnSpc>
            </a:pPr>
            <a:endParaRPr lang="en-US" sz="2478">
              <a:solidFill>
                <a:srgbClr val="FFFFFF"/>
              </a:solidFill>
              <a:latin typeface="Jannah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99644" y="3755505"/>
            <a:ext cx="6960472" cy="872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66"/>
              </a:lnSpc>
            </a:pPr>
            <a:r>
              <a:rPr lang="en-US" sz="1820">
                <a:solidFill>
                  <a:srgbClr val="545454"/>
                </a:solidFill>
                <a:latin typeface="Jannah"/>
              </a:rPr>
              <a:t>Definição do restante de variáveis componentes do Estoque. Com continuidade do menu de escolha e impressão das informações de Estoque.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-2278271" y="-5542964"/>
            <a:ext cx="4816906" cy="6450571"/>
            <a:chOff x="0" y="0"/>
            <a:chExt cx="1268650" cy="16989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68650" cy="1698916"/>
            </a:xfrm>
            <a:custGeom>
              <a:avLst/>
              <a:gdLst/>
              <a:ahLst/>
              <a:cxnLst/>
              <a:rect l="l" t="t" r="r" b="b"/>
              <a:pathLst>
                <a:path w="1268650" h="1698916">
                  <a:moveTo>
                    <a:pt x="0" y="0"/>
                  </a:moveTo>
                  <a:lnTo>
                    <a:pt x="1268650" y="0"/>
                  </a:lnTo>
                  <a:lnTo>
                    <a:pt x="1268650" y="1698916"/>
                  </a:lnTo>
                  <a:lnTo>
                    <a:pt x="0" y="16989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23D54">
                  <a:alpha val="89804"/>
                </a:srgbClr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700000">
            <a:off x="-4746808" y="10339262"/>
            <a:ext cx="9493616" cy="8669109"/>
            <a:chOff x="0" y="0"/>
            <a:chExt cx="2500376" cy="2283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00376" cy="2283222"/>
            </a:xfrm>
            <a:custGeom>
              <a:avLst/>
              <a:gdLst/>
              <a:ahLst/>
              <a:cxnLst/>
              <a:rect l="l" t="t" r="r" b="b"/>
              <a:pathLst>
                <a:path w="2500376" h="2283222">
                  <a:moveTo>
                    <a:pt x="0" y="0"/>
                  </a:moveTo>
                  <a:lnTo>
                    <a:pt x="2500376" y="0"/>
                  </a:lnTo>
                  <a:lnTo>
                    <a:pt x="2500376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23D54">
                  <a:alpha val="89804"/>
                </a:srgbClr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8020" y="3489174"/>
            <a:ext cx="7490878" cy="6128972"/>
            <a:chOff x="0" y="0"/>
            <a:chExt cx="2248036" cy="18393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48036" cy="1839323"/>
            </a:xfrm>
            <a:custGeom>
              <a:avLst/>
              <a:gdLst/>
              <a:ahLst/>
              <a:cxnLst/>
              <a:rect l="l" t="t" r="r" b="b"/>
              <a:pathLst>
                <a:path w="2248036" h="1839323">
                  <a:moveTo>
                    <a:pt x="0" y="0"/>
                  </a:moveTo>
                  <a:lnTo>
                    <a:pt x="2248036" y="0"/>
                  </a:lnTo>
                  <a:lnTo>
                    <a:pt x="2248036" y="1839323"/>
                  </a:lnTo>
                  <a:lnTo>
                    <a:pt x="0" y="1839323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8020" y="2886512"/>
            <a:ext cx="3365425" cy="602662"/>
            <a:chOff x="0" y="0"/>
            <a:chExt cx="1009974" cy="18086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09974" cy="180861"/>
            </a:xfrm>
            <a:custGeom>
              <a:avLst/>
              <a:gdLst/>
              <a:ahLst/>
              <a:cxnLst/>
              <a:rect l="l" t="t" r="r" b="b"/>
              <a:pathLst>
                <a:path w="1009974" h="180861">
                  <a:moveTo>
                    <a:pt x="0" y="0"/>
                  </a:moveTo>
                  <a:lnTo>
                    <a:pt x="1009974" y="0"/>
                  </a:lnTo>
                  <a:lnTo>
                    <a:pt x="1009974" y="180861"/>
                  </a:lnTo>
                  <a:lnTo>
                    <a:pt x="0" y="180861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4458227">
            <a:off x="5194352" y="12192506"/>
            <a:ext cx="6664400" cy="282902"/>
            <a:chOff x="0" y="0"/>
            <a:chExt cx="1755233" cy="7450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55233" cy="74509"/>
            </a:xfrm>
            <a:custGeom>
              <a:avLst/>
              <a:gdLst/>
              <a:ahLst/>
              <a:cxnLst/>
              <a:rect l="l" t="t" r="r" b="b"/>
              <a:pathLst>
                <a:path w="1755233" h="74509">
                  <a:moveTo>
                    <a:pt x="0" y="0"/>
                  </a:moveTo>
                  <a:lnTo>
                    <a:pt x="1755233" y="0"/>
                  </a:lnTo>
                  <a:lnTo>
                    <a:pt x="1755233" y="74509"/>
                  </a:lnTo>
                  <a:lnTo>
                    <a:pt x="0" y="74509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>
              <a:noFill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4504389">
            <a:off x="8721481" y="-1010244"/>
            <a:ext cx="6664400" cy="282902"/>
            <a:chOff x="0" y="0"/>
            <a:chExt cx="1755233" cy="7450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55233" cy="74509"/>
            </a:xfrm>
            <a:custGeom>
              <a:avLst/>
              <a:gdLst/>
              <a:ahLst/>
              <a:cxnLst/>
              <a:rect l="l" t="t" r="r" b="b"/>
              <a:pathLst>
                <a:path w="1755233" h="74509">
                  <a:moveTo>
                    <a:pt x="0" y="0"/>
                  </a:moveTo>
                  <a:lnTo>
                    <a:pt x="1755233" y="0"/>
                  </a:lnTo>
                  <a:lnTo>
                    <a:pt x="1755233" y="74509"/>
                  </a:lnTo>
                  <a:lnTo>
                    <a:pt x="0" y="74509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>
              <a:noFill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0427873" y="2387399"/>
            <a:ext cx="7405908" cy="6516616"/>
          </a:xfrm>
          <a:custGeom>
            <a:avLst/>
            <a:gdLst/>
            <a:ahLst/>
            <a:cxnLst/>
            <a:rect l="l" t="t" r="r" b="b"/>
            <a:pathLst>
              <a:path w="7405908" h="6516616">
                <a:moveTo>
                  <a:pt x="0" y="0"/>
                </a:moveTo>
                <a:lnTo>
                  <a:pt x="7405908" y="0"/>
                </a:lnTo>
                <a:lnTo>
                  <a:pt x="7405908" y="6516616"/>
                </a:lnTo>
                <a:lnTo>
                  <a:pt x="0" y="6516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138020" y="1901974"/>
            <a:ext cx="7603224" cy="80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625"/>
              </a:lnSpc>
            </a:pPr>
            <a:r>
              <a:rPr lang="en-US" sz="4732">
                <a:solidFill>
                  <a:srgbClr val="023D54"/>
                </a:solidFill>
                <a:latin typeface="Jannah Bold"/>
              </a:rPr>
              <a:t>Código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16248" y="2935767"/>
            <a:ext cx="2848716" cy="41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0"/>
              </a:lnSpc>
            </a:pPr>
            <a:r>
              <a:rPr lang="en-US" sz="2478">
                <a:solidFill>
                  <a:srgbClr val="FFFFFF"/>
                </a:solidFill>
                <a:latin typeface="Jannah Bold"/>
              </a:rPr>
              <a:t>Main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99644" y="3755505"/>
            <a:ext cx="6960472" cy="872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66"/>
              </a:lnSpc>
            </a:pPr>
            <a:r>
              <a:rPr lang="en-US" sz="1820">
                <a:solidFill>
                  <a:srgbClr val="545454"/>
                </a:solidFill>
                <a:latin typeface="Jannah"/>
              </a:rPr>
              <a:t> Switch case onde adiciona o produto desejado ao carrinho, adição feita com base na escolha do cliente mediante ao código do produto.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-2278271" y="-5542964"/>
            <a:ext cx="4816906" cy="6450571"/>
            <a:chOff x="0" y="0"/>
            <a:chExt cx="1268650" cy="16989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68650" cy="1698916"/>
            </a:xfrm>
            <a:custGeom>
              <a:avLst/>
              <a:gdLst/>
              <a:ahLst/>
              <a:cxnLst/>
              <a:rect l="l" t="t" r="r" b="b"/>
              <a:pathLst>
                <a:path w="1268650" h="1698916">
                  <a:moveTo>
                    <a:pt x="0" y="0"/>
                  </a:moveTo>
                  <a:lnTo>
                    <a:pt x="1268650" y="0"/>
                  </a:lnTo>
                  <a:lnTo>
                    <a:pt x="1268650" y="1698916"/>
                  </a:lnTo>
                  <a:lnTo>
                    <a:pt x="0" y="16989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23D54">
                  <a:alpha val="89804"/>
                </a:srgbClr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700000">
            <a:off x="-4746808" y="10339262"/>
            <a:ext cx="9493616" cy="8669109"/>
            <a:chOff x="0" y="0"/>
            <a:chExt cx="2500376" cy="2283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00376" cy="2283222"/>
            </a:xfrm>
            <a:custGeom>
              <a:avLst/>
              <a:gdLst/>
              <a:ahLst/>
              <a:cxnLst/>
              <a:rect l="l" t="t" r="r" b="b"/>
              <a:pathLst>
                <a:path w="2500376" h="2283222">
                  <a:moveTo>
                    <a:pt x="0" y="0"/>
                  </a:moveTo>
                  <a:lnTo>
                    <a:pt x="2500376" y="0"/>
                  </a:lnTo>
                  <a:lnTo>
                    <a:pt x="2500376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23D54">
                  <a:alpha val="89804"/>
                </a:srgbClr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8020" y="2886512"/>
            <a:ext cx="3365425" cy="602662"/>
            <a:chOff x="0" y="0"/>
            <a:chExt cx="1009974" cy="18086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09974" cy="180861"/>
            </a:xfrm>
            <a:custGeom>
              <a:avLst/>
              <a:gdLst/>
              <a:ahLst/>
              <a:cxnLst/>
              <a:rect l="l" t="t" r="r" b="b"/>
              <a:pathLst>
                <a:path w="1009974" h="180861">
                  <a:moveTo>
                    <a:pt x="0" y="0"/>
                  </a:moveTo>
                  <a:lnTo>
                    <a:pt x="1009974" y="0"/>
                  </a:lnTo>
                  <a:lnTo>
                    <a:pt x="1009974" y="180861"/>
                  </a:lnTo>
                  <a:lnTo>
                    <a:pt x="0" y="180861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4458227">
            <a:off x="5194352" y="12192506"/>
            <a:ext cx="6664400" cy="282902"/>
            <a:chOff x="0" y="0"/>
            <a:chExt cx="1755233" cy="7450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55233" cy="74509"/>
            </a:xfrm>
            <a:custGeom>
              <a:avLst/>
              <a:gdLst/>
              <a:ahLst/>
              <a:cxnLst/>
              <a:rect l="l" t="t" r="r" b="b"/>
              <a:pathLst>
                <a:path w="1755233" h="74509">
                  <a:moveTo>
                    <a:pt x="0" y="0"/>
                  </a:moveTo>
                  <a:lnTo>
                    <a:pt x="1755233" y="0"/>
                  </a:lnTo>
                  <a:lnTo>
                    <a:pt x="1755233" y="74509"/>
                  </a:lnTo>
                  <a:lnTo>
                    <a:pt x="0" y="74509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>
              <a:noFill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4504389">
            <a:off x="8721481" y="-1010244"/>
            <a:ext cx="6664400" cy="282902"/>
            <a:chOff x="0" y="0"/>
            <a:chExt cx="1755233" cy="7450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55233" cy="74509"/>
            </a:xfrm>
            <a:custGeom>
              <a:avLst/>
              <a:gdLst/>
              <a:ahLst/>
              <a:cxnLst/>
              <a:rect l="l" t="t" r="r" b="b"/>
              <a:pathLst>
                <a:path w="1755233" h="74509">
                  <a:moveTo>
                    <a:pt x="0" y="0"/>
                  </a:moveTo>
                  <a:lnTo>
                    <a:pt x="1755233" y="0"/>
                  </a:lnTo>
                  <a:lnTo>
                    <a:pt x="1755233" y="74509"/>
                  </a:lnTo>
                  <a:lnTo>
                    <a:pt x="0" y="74509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>
              <a:noFill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0802870" y="2345564"/>
            <a:ext cx="6972537" cy="6419648"/>
          </a:xfrm>
          <a:custGeom>
            <a:avLst/>
            <a:gdLst/>
            <a:ahLst/>
            <a:cxnLst/>
            <a:rect l="l" t="t" r="r" b="b"/>
            <a:pathLst>
              <a:path w="6972537" h="6419648">
                <a:moveTo>
                  <a:pt x="0" y="0"/>
                </a:moveTo>
                <a:lnTo>
                  <a:pt x="6972537" y="0"/>
                </a:lnTo>
                <a:lnTo>
                  <a:pt x="6972537" y="6419648"/>
                </a:lnTo>
                <a:lnTo>
                  <a:pt x="0" y="64196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138020" y="1901974"/>
            <a:ext cx="7603224" cy="80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625"/>
              </a:lnSpc>
            </a:pPr>
            <a:r>
              <a:rPr lang="en-US" sz="4732">
                <a:solidFill>
                  <a:srgbClr val="023D54"/>
                </a:solidFill>
                <a:latin typeface="Jannah Bold"/>
              </a:rPr>
              <a:t>Código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16248" y="2935767"/>
            <a:ext cx="2848716" cy="41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0"/>
              </a:lnSpc>
            </a:pPr>
            <a:r>
              <a:rPr lang="en-US" sz="2478">
                <a:solidFill>
                  <a:srgbClr val="FFFFFF"/>
                </a:solidFill>
                <a:latin typeface="Jannah Bold"/>
              </a:rPr>
              <a:t>Cliente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138020" y="3489174"/>
            <a:ext cx="7490878" cy="6128972"/>
            <a:chOff x="0" y="0"/>
            <a:chExt cx="2248036" cy="183932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48036" cy="1839323"/>
            </a:xfrm>
            <a:custGeom>
              <a:avLst/>
              <a:gdLst/>
              <a:ahLst/>
              <a:cxnLst/>
              <a:rect l="l" t="t" r="r" b="b"/>
              <a:pathLst>
                <a:path w="2248036" h="1839323">
                  <a:moveTo>
                    <a:pt x="0" y="0"/>
                  </a:moveTo>
                  <a:lnTo>
                    <a:pt x="2248036" y="0"/>
                  </a:lnTo>
                  <a:lnTo>
                    <a:pt x="2248036" y="1839323"/>
                  </a:lnTo>
                  <a:lnTo>
                    <a:pt x="0" y="1839323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299644" y="3755505"/>
            <a:ext cx="6960472" cy="1462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66"/>
              </a:lnSpc>
            </a:pPr>
            <a:r>
              <a:rPr lang="en-US" sz="1820">
                <a:solidFill>
                  <a:srgbClr val="545454"/>
                </a:solidFill>
                <a:latin typeface="Jannah"/>
              </a:rPr>
              <a:t>Classe criada para armazenar informações sobre o cliente. </a:t>
            </a:r>
          </a:p>
          <a:p>
            <a:pPr algn="just">
              <a:lnSpc>
                <a:spcPts val="2366"/>
              </a:lnSpc>
            </a:pPr>
            <a:r>
              <a:rPr lang="en-US" sz="1820">
                <a:solidFill>
                  <a:srgbClr val="545454"/>
                </a:solidFill>
                <a:latin typeface="Jannah"/>
              </a:rPr>
              <a:t>Vale ressaltar que as informações do cliente são solicitadas via teclado no início do "main" e depois são impressas na nota.</a:t>
            </a:r>
          </a:p>
          <a:p>
            <a:pPr algn="just">
              <a:lnSpc>
                <a:spcPts val="2366"/>
              </a:lnSpc>
            </a:pPr>
            <a:r>
              <a:rPr lang="en-US" sz="1820">
                <a:solidFill>
                  <a:srgbClr val="545454"/>
                </a:solidFill>
                <a:latin typeface="Jannah"/>
              </a:rPr>
              <a:t>Além dos getters e setters presentes na classe, acontece uma verificação se o email contém "@" no setEmail.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-2278271" y="-5542964"/>
            <a:ext cx="4816906" cy="6450571"/>
            <a:chOff x="0" y="0"/>
            <a:chExt cx="1268650" cy="16989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68650" cy="1698916"/>
            </a:xfrm>
            <a:custGeom>
              <a:avLst/>
              <a:gdLst/>
              <a:ahLst/>
              <a:cxnLst/>
              <a:rect l="l" t="t" r="r" b="b"/>
              <a:pathLst>
                <a:path w="1268650" h="1698916">
                  <a:moveTo>
                    <a:pt x="0" y="0"/>
                  </a:moveTo>
                  <a:lnTo>
                    <a:pt x="1268650" y="0"/>
                  </a:lnTo>
                  <a:lnTo>
                    <a:pt x="1268650" y="1698916"/>
                  </a:lnTo>
                  <a:lnTo>
                    <a:pt x="0" y="16989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23D54">
                  <a:alpha val="89804"/>
                </a:srgbClr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700000">
            <a:off x="-4746808" y="10339262"/>
            <a:ext cx="9493616" cy="8669109"/>
            <a:chOff x="0" y="0"/>
            <a:chExt cx="2500376" cy="2283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00376" cy="2283222"/>
            </a:xfrm>
            <a:custGeom>
              <a:avLst/>
              <a:gdLst/>
              <a:ahLst/>
              <a:cxnLst/>
              <a:rect l="l" t="t" r="r" b="b"/>
              <a:pathLst>
                <a:path w="2500376" h="2283222">
                  <a:moveTo>
                    <a:pt x="0" y="0"/>
                  </a:moveTo>
                  <a:lnTo>
                    <a:pt x="2500376" y="0"/>
                  </a:lnTo>
                  <a:lnTo>
                    <a:pt x="2500376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23D54">
                  <a:alpha val="89804"/>
                </a:srgbClr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8020" y="2886512"/>
            <a:ext cx="3365425" cy="602662"/>
            <a:chOff x="0" y="0"/>
            <a:chExt cx="1009974" cy="18086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09974" cy="180861"/>
            </a:xfrm>
            <a:custGeom>
              <a:avLst/>
              <a:gdLst/>
              <a:ahLst/>
              <a:cxnLst/>
              <a:rect l="l" t="t" r="r" b="b"/>
              <a:pathLst>
                <a:path w="1009974" h="180861">
                  <a:moveTo>
                    <a:pt x="0" y="0"/>
                  </a:moveTo>
                  <a:lnTo>
                    <a:pt x="1009974" y="0"/>
                  </a:lnTo>
                  <a:lnTo>
                    <a:pt x="1009974" y="180861"/>
                  </a:lnTo>
                  <a:lnTo>
                    <a:pt x="0" y="180861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4458227">
            <a:off x="5194352" y="12192506"/>
            <a:ext cx="6664400" cy="282902"/>
            <a:chOff x="0" y="0"/>
            <a:chExt cx="1755233" cy="7450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55233" cy="74509"/>
            </a:xfrm>
            <a:custGeom>
              <a:avLst/>
              <a:gdLst/>
              <a:ahLst/>
              <a:cxnLst/>
              <a:rect l="l" t="t" r="r" b="b"/>
              <a:pathLst>
                <a:path w="1755233" h="74509">
                  <a:moveTo>
                    <a:pt x="0" y="0"/>
                  </a:moveTo>
                  <a:lnTo>
                    <a:pt x="1755233" y="0"/>
                  </a:lnTo>
                  <a:lnTo>
                    <a:pt x="1755233" y="74509"/>
                  </a:lnTo>
                  <a:lnTo>
                    <a:pt x="0" y="74509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>
              <a:noFill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4504389">
            <a:off x="8721481" y="-1010244"/>
            <a:ext cx="6664400" cy="282902"/>
            <a:chOff x="0" y="0"/>
            <a:chExt cx="1755233" cy="7450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55233" cy="74509"/>
            </a:xfrm>
            <a:custGeom>
              <a:avLst/>
              <a:gdLst/>
              <a:ahLst/>
              <a:cxnLst/>
              <a:rect l="l" t="t" r="r" b="b"/>
              <a:pathLst>
                <a:path w="1755233" h="74509">
                  <a:moveTo>
                    <a:pt x="0" y="0"/>
                  </a:moveTo>
                  <a:lnTo>
                    <a:pt x="1755233" y="0"/>
                  </a:lnTo>
                  <a:lnTo>
                    <a:pt x="1755233" y="74509"/>
                  </a:lnTo>
                  <a:lnTo>
                    <a:pt x="0" y="74509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>
              <a:noFill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38020" y="3489174"/>
            <a:ext cx="7490878" cy="6128972"/>
            <a:chOff x="0" y="0"/>
            <a:chExt cx="2248036" cy="183932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248036" cy="1839323"/>
            </a:xfrm>
            <a:custGeom>
              <a:avLst/>
              <a:gdLst/>
              <a:ahLst/>
              <a:cxnLst/>
              <a:rect l="l" t="t" r="r" b="b"/>
              <a:pathLst>
                <a:path w="2248036" h="1839323">
                  <a:moveTo>
                    <a:pt x="0" y="0"/>
                  </a:moveTo>
                  <a:lnTo>
                    <a:pt x="2248036" y="0"/>
                  </a:lnTo>
                  <a:lnTo>
                    <a:pt x="2248036" y="1839323"/>
                  </a:lnTo>
                  <a:lnTo>
                    <a:pt x="0" y="1839323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8898775" y="2345564"/>
            <a:ext cx="8299819" cy="4949588"/>
          </a:xfrm>
          <a:custGeom>
            <a:avLst/>
            <a:gdLst/>
            <a:ahLst/>
            <a:cxnLst/>
            <a:rect l="l" t="t" r="r" b="b"/>
            <a:pathLst>
              <a:path w="8299819" h="4949588">
                <a:moveTo>
                  <a:pt x="0" y="0"/>
                </a:moveTo>
                <a:lnTo>
                  <a:pt x="8299819" y="0"/>
                </a:lnTo>
                <a:lnTo>
                  <a:pt x="8299819" y="4949588"/>
                </a:lnTo>
                <a:lnTo>
                  <a:pt x="0" y="4949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138020" y="1901974"/>
            <a:ext cx="7603224" cy="80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625"/>
              </a:lnSpc>
            </a:pPr>
            <a:r>
              <a:rPr lang="en-US" sz="4732">
                <a:solidFill>
                  <a:srgbClr val="023D54"/>
                </a:solidFill>
                <a:latin typeface="Jannah Bold"/>
              </a:rPr>
              <a:t>Código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16248" y="2935767"/>
            <a:ext cx="2848716" cy="41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0"/>
              </a:lnSpc>
            </a:pPr>
            <a:r>
              <a:rPr lang="en-US" sz="2478">
                <a:solidFill>
                  <a:srgbClr val="FFFFFF"/>
                </a:solidFill>
                <a:latin typeface="Jannah Bold"/>
              </a:rPr>
              <a:t>Testes JUnit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99644" y="3755505"/>
            <a:ext cx="6960472" cy="1167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66"/>
              </a:lnSpc>
            </a:pPr>
            <a:r>
              <a:rPr lang="en-US" sz="1820">
                <a:solidFill>
                  <a:srgbClr val="545454"/>
                </a:solidFill>
                <a:latin typeface="Jannah"/>
              </a:rPr>
              <a:t>Testes dos métodos de classe da classe Produto.</a:t>
            </a:r>
          </a:p>
          <a:p>
            <a:pPr algn="just">
              <a:lnSpc>
                <a:spcPts val="2366"/>
              </a:lnSpc>
            </a:pPr>
            <a:r>
              <a:rPr lang="en-US" sz="1820">
                <a:solidFill>
                  <a:srgbClr val="545454"/>
                </a:solidFill>
                <a:latin typeface="Jannah"/>
              </a:rPr>
              <a:t>  Testes confirmando a validade dos códigos do produto somente quando código for positivo. E outros testes com intenção de confirmar que o setValor aceita apenas números positivos.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-2278271" y="-5542964"/>
            <a:ext cx="4816906" cy="6450571"/>
            <a:chOff x="0" y="0"/>
            <a:chExt cx="1268650" cy="16989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68650" cy="1698916"/>
            </a:xfrm>
            <a:custGeom>
              <a:avLst/>
              <a:gdLst/>
              <a:ahLst/>
              <a:cxnLst/>
              <a:rect l="l" t="t" r="r" b="b"/>
              <a:pathLst>
                <a:path w="1268650" h="1698916">
                  <a:moveTo>
                    <a:pt x="0" y="0"/>
                  </a:moveTo>
                  <a:lnTo>
                    <a:pt x="1268650" y="0"/>
                  </a:lnTo>
                  <a:lnTo>
                    <a:pt x="1268650" y="1698916"/>
                  </a:lnTo>
                  <a:lnTo>
                    <a:pt x="0" y="16989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23D54">
                  <a:alpha val="89804"/>
                </a:srgbClr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700000">
            <a:off x="-4746808" y="10339262"/>
            <a:ext cx="9493616" cy="8669109"/>
            <a:chOff x="0" y="0"/>
            <a:chExt cx="2500376" cy="2283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00376" cy="2283222"/>
            </a:xfrm>
            <a:custGeom>
              <a:avLst/>
              <a:gdLst/>
              <a:ahLst/>
              <a:cxnLst/>
              <a:rect l="l" t="t" r="r" b="b"/>
              <a:pathLst>
                <a:path w="2500376" h="2283222">
                  <a:moveTo>
                    <a:pt x="0" y="0"/>
                  </a:moveTo>
                  <a:lnTo>
                    <a:pt x="2500376" y="0"/>
                  </a:lnTo>
                  <a:lnTo>
                    <a:pt x="2500376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23D54">
                  <a:alpha val="89804"/>
                </a:srgbClr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8020" y="2886512"/>
            <a:ext cx="3365425" cy="602662"/>
            <a:chOff x="0" y="0"/>
            <a:chExt cx="1009974" cy="18086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09974" cy="180861"/>
            </a:xfrm>
            <a:custGeom>
              <a:avLst/>
              <a:gdLst/>
              <a:ahLst/>
              <a:cxnLst/>
              <a:rect l="l" t="t" r="r" b="b"/>
              <a:pathLst>
                <a:path w="1009974" h="180861">
                  <a:moveTo>
                    <a:pt x="0" y="0"/>
                  </a:moveTo>
                  <a:lnTo>
                    <a:pt x="1009974" y="0"/>
                  </a:lnTo>
                  <a:lnTo>
                    <a:pt x="1009974" y="180861"/>
                  </a:lnTo>
                  <a:lnTo>
                    <a:pt x="0" y="180861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4458227">
            <a:off x="5194352" y="12192506"/>
            <a:ext cx="6664400" cy="282902"/>
            <a:chOff x="0" y="0"/>
            <a:chExt cx="1755233" cy="7450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55233" cy="74509"/>
            </a:xfrm>
            <a:custGeom>
              <a:avLst/>
              <a:gdLst/>
              <a:ahLst/>
              <a:cxnLst/>
              <a:rect l="l" t="t" r="r" b="b"/>
              <a:pathLst>
                <a:path w="1755233" h="74509">
                  <a:moveTo>
                    <a:pt x="0" y="0"/>
                  </a:moveTo>
                  <a:lnTo>
                    <a:pt x="1755233" y="0"/>
                  </a:lnTo>
                  <a:lnTo>
                    <a:pt x="1755233" y="74509"/>
                  </a:lnTo>
                  <a:lnTo>
                    <a:pt x="0" y="74509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>
              <a:noFill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4504389">
            <a:off x="8721481" y="-1010244"/>
            <a:ext cx="6664400" cy="282902"/>
            <a:chOff x="0" y="0"/>
            <a:chExt cx="1755233" cy="7450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55233" cy="74509"/>
            </a:xfrm>
            <a:custGeom>
              <a:avLst/>
              <a:gdLst/>
              <a:ahLst/>
              <a:cxnLst/>
              <a:rect l="l" t="t" r="r" b="b"/>
              <a:pathLst>
                <a:path w="1755233" h="74509">
                  <a:moveTo>
                    <a:pt x="0" y="0"/>
                  </a:moveTo>
                  <a:lnTo>
                    <a:pt x="1755233" y="0"/>
                  </a:lnTo>
                  <a:lnTo>
                    <a:pt x="1755233" y="74509"/>
                  </a:lnTo>
                  <a:lnTo>
                    <a:pt x="0" y="74509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>
              <a:noFill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38020" y="3489174"/>
            <a:ext cx="7490878" cy="6128972"/>
            <a:chOff x="0" y="0"/>
            <a:chExt cx="2248036" cy="183932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248036" cy="1839323"/>
            </a:xfrm>
            <a:custGeom>
              <a:avLst/>
              <a:gdLst/>
              <a:ahLst/>
              <a:cxnLst/>
              <a:rect l="l" t="t" r="r" b="b"/>
              <a:pathLst>
                <a:path w="2248036" h="1839323">
                  <a:moveTo>
                    <a:pt x="0" y="0"/>
                  </a:moveTo>
                  <a:lnTo>
                    <a:pt x="2248036" y="0"/>
                  </a:lnTo>
                  <a:lnTo>
                    <a:pt x="2248036" y="1839323"/>
                  </a:lnTo>
                  <a:lnTo>
                    <a:pt x="0" y="1839323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9201140" y="3543245"/>
            <a:ext cx="8882105" cy="2766907"/>
          </a:xfrm>
          <a:custGeom>
            <a:avLst/>
            <a:gdLst/>
            <a:ahLst/>
            <a:cxnLst/>
            <a:rect l="l" t="t" r="r" b="b"/>
            <a:pathLst>
              <a:path w="8882105" h="2766907">
                <a:moveTo>
                  <a:pt x="0" y="0"/>
                </a:moveTo>
                <a:lnTo>
                  <a:pt x="8882104" y="0"/>
                </a:lnTo>
                <a:lnTo>
                  <a:pt x="8882104" y="2766907"/>
                </a:lnTo>
                <a:lnTo>
                  <a:pt x="0" y="27669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12" b="-7712"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138020" y="1901974"/>
            <a:ext cx="7603224" cy="80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625"/>
              </a:lnSpc>
            </a:pPr>
            <a:r>
              <a:rPr lang="en-US" sz="4732">
                <a:solidFill>
                  <a:srgbClr val="023D54"/>
                </a:solidFill>
                <a:latin typeface="Jannah Bold"/>
              </a:rPr>
              <a:t>Código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16248" y="2935767"/>
            <a:ext cx="2848716" cy="41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0"/>
              </a:lnSpc>
            </a:pPr>
            <a:r>
              <a:rPr lang="en-US" sz="2478">
                <a:solidFill>
                  <a:srgbClr val="FFFFFF"/>
                </a:solidFill>
                <a:latin typeface="Jannah Bold"/>
              </a:rPr>
              <a:t>Testes JUnit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99644" y="3755505"/>
            <a:ext cx="6960472" cy="872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66"/>
              </a:lnSpc>
            </a:pPr>
            <a:r>
              <a:rPr lang="en-US" sz="1820">
                <a:solidFill>
                  <a:srgbClr val="545454"/>
                </a:solidFill>
                <a:latin typeface="Jannah"/>
              </a:rPr>
              <a:t>Testes dos métodos de classe da classe Estoque.</a:t>
            </a:r>
          </a:p>
          <a:p>
            <a:pPr algn="just">
              <a:lnSpc>
                <a:spcPts val="2366"/>
              </a:lnSpc>
            </a:pPr>
            <a:r>
              <a:rPr lang="en-US" sz="1820">
                <a:solidFill>
                  <a:srgbClr val="545454"/>
                </a:solidFill>
                <a:latin typeface="Jannah"/>
              </a:rPr>
              <a:t>Testes confirmando que ao adicionar um produto válido ao Estoque, o método retorna "true" e, caso contrário, retorna "false".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-2278271" y="-5542964"/>
            <a:ext cx="4816906" cy="6450571"/>
            <a:chOff x="0" y="0"/>
            <a:chExt cx="1268650" cy="16989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68650" cy="1698916"/>
            </a:xfrm>
            <a:custGeom>
              <a:avLst/>
              <a:gdLst/>
              <a:ahLst/>
              <a:cxnLst/>
              <a:rect l="l" t="t" r="r" b="b"/>
              <a:pathLst>
                <a:path w="1268650" h="1698916">
                  <a:moveTo>
                    <a:pt x="0" y="0"/>
                  </a:moveTo>
                  <a:lnTo>
                    <a:pt x="1268650" y="0"/>
                  </a:lnTo>
                  <a:lnTo>
                    <a:pt x="1268650" y="1698916"/>
                  </a:lnTo>
                  <a:lnTo>
                    <a:pt x="0" y="16989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23D54">
                  <a:alpha val="89804"/>
                </a:srgbClr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700000">
            <a:off x="-4746808" y="10339262"/>
            <a:ext cx="9493616" cy="8669109"/>
            <a:chOff x="0" y="0"/>
            <a:chExt cx="2500376" cy="2283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00376" cy="2283222"/>
            </a:xfrm>
            <a:custGeom>
              <a:avLst/>
              <a:gdLst/>
              <a:ahLst/>
              <a:cxnLst/>
              <a:rect l="l" t="t" r="r" b="b"/>
              <a:pathLst>
                <a:path w="2500376" h="2283222">
                  <a:moveTo>
                    <a:pt x="0" y="0"/>
                  </a:moveTo>
                  <a:lnTo>
                    <a:pt x="2500376" y="0"/>
                  </a:lnTo>
                  <a:lnTo>
                    <a:pt x="2500376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23D54">
                  <a:alpha val="89804"/>
                </a:srgbClr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8020" y="2886512"/>
            <a:ext cx="3365425" cy="602662"/>
            <a:chOff x="0" y="0"/>
            <a:chExt cx="1009974" cy="18086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09974" cy="180861"/>
            </a:xfrm>
            <a:custGeom>
              <a:avLst/>
              <a:gdLst/>
              <a:ahLst/>
              <a:cxnLst/>
              <a:rect l="l" t="t" r="r" b="b"/>
              <a:pathLst>
                <a:path w="1009974" h="180861">
                  <a:moveTo>
                    <a:pt x="0" y="0"/>
                  </a:moveTo>
                  <a:lnTo>
                    <a:pt x="1009974" y="0"/>
                  </a:lnTo>
                  <a:lnTo>
                    <a:pt x="1009974" y="180861"/>
                  </a:lnTo>
                  <a:lnTo>
                    <a:pt x="0" y="180861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4458227">
            <a:off x="5194352" y="12192506"/>
            <a:ext cx="6664400" cy="282902"/>
            <a:chOff x="0" y="0"/>
            <a:chExt cx="1755233" cy="7450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55233" cy="74509"/>
            </a:xfrm>
            <a:custGeom>
              <a:avLst/>
              <a:gdLst/>
              <a:ahLst/>
              <a:cxnLst/>
              <a:rect l="l" t="t" r="r" b="b"/>
              <a:pathLst>
                <a:path w="1755233" h="74509">
                  <a:moveTo>
                    <a:pt x="0" y="0"/>
                  </a:moveTo>
                  <a:lnTo>
                    <a:pt x="1755233" y="0"/>
                  </a:lnTo>
                  <a:lnTo>
                    <a:pt x="1755233" y="74509"/>
                  </a:lnTo>
                  <a:lnTo>
                    <a:pt x="0" y="74509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>
              <a:noFill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4504389">
            <a:off x="8721481" y="-1010244"/>
            <a:ext cx="6664400" cy="282902"/>
            <a:chOff x="0" y="0"/>
            <a:chExt cx="1755233" cy="7450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55233" cy="74509"/>
            </a:xfrm>
            <a:custGeom>
              <a:avLst/>
              <a:gdLst/>
              <a:ahLst/>
              <a:cxnLst/>
              <a:rect l="l" t="t" r="r" b="b"/>
              <a:pathLst>
                <a:path w="1755233" h="74509">
                  <a:moveTo>
                    <a:pt x="0" y="0"/>
                  </a:moveTo>
                  <a:lnTo>
                    <a:pt x="1755233" y="0"/>
                  </a:lnTo>
                  <a:lnTo>
                    <a:pt x="1755233" y="74509"/>
                  </a:lnTo>
                  <a:lnTo>
                    <a:pt x="0" y="74509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>
              <a:noFill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38020" y="3489174"/>
            <a:ext cx="7490878" cy="6128972"/>
            <a:chOff x="0" y="0"/>
            <a:chExt cx="2248036" cy="183932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248036" cy="1839323"/>
            </a:xfrm>
            <a:custGeom>
              <a:avLst/>
              <a:gdLst/>
              <a:ahLst/>
              <a:cxnLst/>
              <a:rect l="l" t="t" r="r" b="b"/>
              <a:pathLst>
                <a:path w="2248036" h="1839323">
                  <a:moveTo>
                    <a:pt x="0" y="0"/>
                  </a:moveTo>
                  <a:lnTo>
                    <a:pt x="2248036" y="0"/>
                  </a:lnTo>
                  <a:lnTo>
                    <a:pt x="2248036" y="1839323"/>
                  </a:lnTo>
                  <a:lnTo>
                    <a:pt x="0" y="1839323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8837245" y="2886512"/>
            <a:ext cx="8053823" cy="3913477"/>
          </a:xfrm>
          <a:custGeom>
            <a:avLst/>
            <a:gdLst/>
            <a:ahLst/>
            <a:cxnLst/>
            <a:rect l="l" t="t" r="r" b="b"/>
            <a:pathLst>
              <a:path w="8053823" h="3913477">
                <a:moveTo>
                  <a:pt x="0" y="0"/>
                </a:moveTo>
                <a:lnTo>
                  <a:pt x="8053823" y="0"/>
                </a:lnTo>
                <a:lnTo>
                  <a:pt x="8053823" y="3913477"/>
                </a:lnTo>
                <a:lnTo>
                  <a:pt x="0" y="39134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138020" y="1901974"/>
            <a:ext cx="7603224" cy="80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625"/>
              </a:lnSpc>
            </a:pPr>
            <a:r>
              <a:rPr lang="en-US" sz="4732">
                <a:solidFill>
                  <a:srgbClr val="023D54"/>
                </a:solidFill>
                <a:latin typeface="Jannah Bold"/>
              </a:rPr>
              <a:t>Código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16248" y="2935767"/>
            <a:ext cx="2848716" cy="41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0"/>
              </a:lnSpc>
            </a:pPr>
            <a:r>
              <a:rPr lang="en-US" sz="2478">
                <a:solidFill>
                  <a:srgbClr val="FFFFFF"/>
                </a:solidFill>
                <a:latin typeface="Jannah Bold"/>
              </a:rPr>
              <a:t>Testes JUnit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99644" y="3755505"/>
            <a:ext cx="6960472" cy="872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66"/>
              </a:lnSpc>
            </a:pPr>
            <a:r>
              <a:rPr lang="en-US" sz="1820">
                <a:solidFill>
                  <a:srgbClr val="545454"/>
                </a:solidFill>
                <a:latin typeface="Jannah"/>
              </a:rPr>
              <a:t>Testes dos métodos de classe da classe Carrinho.</a:t>
            </a:r>
          </a:p>
          <a:p>
            <a:pPr algn="just">
              <a:lnSpc>
                <a:spcPts val="2366"/>
              </a:lnSpc>
            </a:pPr>
            <a:r>
              <a:rPr lang="en-US" sz="1820">
                <a:solidFill>
                  <a:srgbClr val="545454"/>
                </a:solidFill>
                <a:latin typeface="Jannah"/>
              </a:rPr>
              <a:t>Testes confirmando que ao adicionar um produto válido ao Carrinho, o método retorna "true" e, caso contrário, retorna "false".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-2278271" y="-5542964"/>
            <a:ext cx="4816906" cy="6450571"/>
            <a:chOff x="0" y="0"/>
            <a:chExt cx="1268650" cy="16989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68650" cy="1698916"/>
            </a:xfrm>
            <a:custGeom>
              <a:avLst/>
              <a:gdLst/>
              <a:ahLst/>
              <a:cxnLst/>
              <a:rect l="l" t="t" r="r" b="b"/>
              <a:pathLst>
                <a:path w="1268650" h="1698916">
                  <a:moveTo>
                    <a:pt x="0" y="0"/>
                  </a:moveTo>
                  <a:lnTo>
                    <a:pt x="1268650" y="0"/>
                  </a:lnTo>
                  <a:lnTo>
                    <a:pt x="1268650" y="1698916"/>
                  </a:lnTo>
                  <a:lnTo>
                    <a:pt x="0" y="16989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23D54">
                  <a:alpha val="89804"/>
                </a:srgbClr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700000">
            <a:off x="-4746808" y="10339262"/>
            <a:ext cx="9493616" cy="8669109"/>
            <a:chOff x="0" y="0"/>
            <a:chExt cx="2500376" cy="2283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00376" cy="2283222"/>
            </a:xfrm>
            <a:custGeom>
              <a:avLst/>
              <a:gdLst/>
              <a:ahLst/>
              <a:cxnLst/>
              <a:rect l="l" t="t" r="r" b="b"/>
              <a:pathLst>
                <a:path w="2500376" h="2283222">
                  <a:moveTo>
                    <a:pt x="0" y="0"/>
                  </a:moveTo>
                  <a:lnTo>
                    <a:pt x="2500376" y="0"/>
                  </a:lnTo>
                  <a:lnTo>
                    <a:pt x="2500376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23D54">
                  <a:alpha val="89804"/>
                </a:srgbClr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8020" y="2886512"/>
            <a:ext cx="3365425" cy="602662"/>
            <a:chOff x="0" y="0"/>
            <a:chExt cx="1009974" cy="18086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09974" cy="180861"/>
            </a:xfrm>
            <a:custGeom>
              <a:avLst/>
              <a:gdLst/>
              <a:ahLst/>
              <a:cxnLst/>
              <a:rect l="l" t="t" r="r" b="b"/>
              <a:pathLst>
                <a:path w="1009974" h="180861">
                  <a:moveTo>
                    <a:pt x="0" y="0"/>
                  </a:moveTo>
                  <a:lnTo>
                    <a:pt x="1009974" y="0"/>
                  </a:lnTo>
                  <a:lnTo>
                    <a:pt x="1009974" y="180861"/>
                  </a:lnTo>
                  <a:lnTo>
                    <a:pt x="0" y="180861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4458227">
            <a:off x="5194352" y="12192506"/>
            <a:ext cx="6664400" cy="282902"/>
            <a:chOff x="0" y="0"/>
            <a:chExt cx="1755233" cy="7450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55233" cy="74509"/>
            </a:xfrm>
            <a:custGeom>
              <a:avLst/>
              <a:gdLst/>
              <a:ahLst/>
              <a:cxnLst/>
              <a:rect l="l" t="t" r="r" b="b"/>
              <a:pathLst>
                <a:path w="1755233" h="74509">
                  <a:moveTo>
                    <a:pt x="0" y="0"/>
                  </a:moveTo>
                  <a:lnTo>
                    <a:pt x="1755233" y="0"/>
                  </a:lnTo>
                  <a:lnTo>
                    <a:pt x="1755233" y="74509"/>
                  </a:lnTo>
                  <a:lnTo>
                    <a:pt x="0" y="74509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>
              <a:noFill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4504389">
            <a:off x="8721481" y="-1010244"/>
            <a:ext cx="6664400" cy="282902"/>
            <a:chOff x="0" y="0"/>
            <a:chExt cx="1755233" cy="7450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55233" cy="74509"/>
            </a:xfrm>
            <a:custGeom>
              <a:avLst/>
              <a:gdLst/>
              <a:ahLst/>
              <a:cxnLst/>
              <a:rect l="l" t="t" r="r" b="b"/>
              <a:pathLst>
                <a:path w="1755233" h="74509">
                  <a:moveTo>
                    <a:pt x="0" y="0"/>
                  </a:moveTo>
                  <a:lnTo>
                    <a:pt x="1755233" y="0"/>
                  </a:lnTo>
                  <a:lnTo>
                    <a:pt x="1755233" y="74509"/>
                  </a:lnTo>
                  <a:lnTo>
                    <a:pt x="0" y="74509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>
              <a:noFill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38020" y="3489174"/>
            <a:ext cx="7490878" cy="6128972"/>
            <a:chOff x="0" y="0"/>
            <a:chExt cx="2248036" cy="183932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248036" cy="1839323"/>
            </a:xfrm>
            <a:custGeom>
              <a:avLst/>
              <a:gdLst/>
              <a:ahLst/>
              <a:cxnLst/>
              <a:rect l="l" t="t" r="r" b="b"/>
              <a:pathLst>
                <a:path w="2248036" h="1839323">
                  <a:moveTo>
                    <a:pt x="0" y="0"/>
                  </a:moveTo>
                  <a:lnTo>
                    <a:pt x="2248036" y="0"/>
                  </a:lnTo>
                  <a:lnTo>
                    <a:pt x="2248036" y="1839323"/>
                  </a:lnTo>
                  <a:lnTo>
                    <a:pt x="0" y="1839323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9564211" y="2520884"/>
            <a:ext cx="7539728" cy="4426550"/>
          </a:xfrm>
          <a:custGeom>
            <a:avLst/>
            <a:gdLst/>
            <a:ahLst/>
            <a:cxnLst/>
            <a:rect l="l" t="t" r="r" b="b"/>
            <a:pathLst>
              <a:path w="7539728" h="4426550">
                <a:moveTo>
                  <a:pt x="0" y="0"/>
                </a:moveTo>
                <a:lnTo>
                  <a:pt x="7539727" y="0"/>
                </a:lnTo>
                <a:lnTo>
                  <a:pt x="7539727" y="4426550"/>
                </a:lnTo>
                <a:lnTo>
                  <a:pt x="0" y="4426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138020" y="1901974"/>
            <a:ext cx="7603224" cy="80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625"/>
              </a:lnSpc>
            </a:pPr>
            <a:r>
              <a:rPr lang="en-US" sz="4732">
                <a:solidFill>
                  <a:srgbClr val="023D54"/>
                </a:solidFill>
                <a:latin typeface="Jannah Bold"/>
              </a:rPr>
              <a:t>Código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16248" y="2935767"/>
            <a:ext cx="2848716" cy="41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0"/>
              </a:lnSpc>
            </a:pPr>
            <a:r>
              <a:rPr lang="en-US" sz="2478">
                <a:solidFill>
                  <a:srgbClr val="FFFFFF"/>
                </a:solidFill>
                <a:latin typeface="Jannah Bold"/>
              </a:rPr>
              <a:t>Testes JUnit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03223" y="3755874"/>
            <a:ext cx="6960472" cy="872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66"/>
              </a:lnSpc>
            </a:pPr>
            <a:r>
              <a:rPr lang="en-US" sz="1820">
                <a:solidFill>
                  <a:srgbClr val="545454"/>
                </a:solidFill>
                <a:latin typeface="Jannah"/>
              </a:rPr>
              <a:t>Testes dos métodos de classe da classe Cliente.</a:t>
            </a:r>
          </a:p>
          <a:p>
            <a:pPr algn="just">
              <a:lnSpc>
                <a:spcPts val="2366"/>
              </a:lnSpc>
            </a:pPr>
            <a:r>
              <a:rPr lang="en-US" sz="1820">
                <a:solidFill>
                  <a:srgbClr val="545454"/>
                </a:solidFill>
                <a:latin typeface="Jannah"/>
              </a:rPr>
              <a:t> Testes confirmando que ao adicionar um e-mail válido ao perfil de cliente, o método retorna "true" e, caso contrário, retorna "false".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-2278271" y="-5542964"/>
            <a:ext cx="4816906" cy="6450571"/>
            <a:chOff x="0" y="0"/>
            <a:chExt cx="1268650" cy="16989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68650" cy="1698916"/>
            </a:xfrm>
            <a:custGeom>
              <a:avLst/>
              <a:gdLst/>
              <a:ahLst/>
              <a:cxnLst/>
              <a:rect l="l" t="t" r="r" b="b"/>
              <a:pathLst>
                <a:path w="1268650" h="1698916">
                  <a:moveTo>
                    <a:pt x="0" y="0"/>
                  </a:moveTo>
                  <a:lnTo>
                    <a:pt x="1268650" y="0"/>
                  </a:lnTo>
                  <a:lnTo>
                    <a:pt x="1268650" y="1698916"/>
                  </a:lnTo>
                  <a:lnTo>
                    <a:pt x="0" y="16989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23D54">
                  <a:alpha val="89804"/>
                </a:srgbClr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700000">
            <a:off x="-4746808" y="10339262"/>
            <a:ext cx="9493616" cy="8669109"/>
            <a:chOff x="0" y="0"/>
            <a:chExt cx="2500376" cy="2283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00376" cy="2283222"/>
            </a:xfrm>
            <a:custGeom>
              <a:avLst/>
              <a:gdLst/>
              <a:ahLst/>
              <a:cxnLst/>
              <a:rect l="l" t="t" r="r" b="b"/>
              <a:pathLst>
                <a:path w="2500376" h="2283222">
                  <a:moveTo>
                    <a:pt x="0" y="0"/>
                  </a:moveTo>
                  <a:lnTo>
                    <a:pt x="2500376" y="0"/>
                  </a:lnTo>
                  <a:lnTo>
                    <a:pt x="2500376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23D54">
                  <a:alpha val="89804"/>
                </a:srgbClr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8020" y="2886512"/>
            <a:ext cx="3365425" cy="602662"/>
            <a:chOff x="0" y="0"/>
            <a:chExt cx="1009974" cy="18086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09974" cy="180861"/>
            </a:xfrm>
            <a:custGeom>
              <a:avLst/>
              <a:gdLst/>
              <a:ahLst/>
              <a:cxnLst/>
              <a:rect l="l" t="t" r="r" b="b"/>
              <a:pathLst>
                <a:path w="1009974" h="180861">
                  <a:moveTo>
                    <a:pt x="0" y="0"/>
                  </a:moveTo>
                  <a:lnTo>
                    <a:pt x="1009974" y="0"/>
                  </a:lnTo>
                  <a:lnTo>
                    <a:pt x="1009974" y="180861"/>
                  </a:lnTo>
                  <a:lnTo>
                    <a:pt x="0" y="180861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4458227">
            <a:off x="5194352" y="12192506"/>
            <a:ext cx="6664400" cy="282902"/>
            <a:chOff x="0" y="0"/>
            <a:chExt cx="1755233" cy="7450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55233" cy="74509"/>
            </a:xfrm>
            <a:custGeom>
              <a:avLst/>
              <a:gdLst/>
              <a:ahLst/>
              <a:cxnLst/>
              <a:rect l="l" t="t" r="r" b="b"/>
              <a:pathLst>
                <a:path w="1755233" h="74509">
                  <a:moveTo>
                    <a:pt x="0" y="0"/>
                  </a:moveTo>
                  <a:lnTo>
                    <a:pt x="1755233" y="0"/>
                  </a:lnTo>
                  <a:lnTo>
                    <a:pt x="1755233" y="74509"/>
                  </a:lnTo>
                  <a:lnTo>
                    <a:pt x="0" y="74509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>
              <a:noFill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4504389">
            <a:off x="8721481" y="-1010244"/>
            <a:ext cx="6664400" cy="282902"/>
            <a:chOff x="0" y="0"/>
            <a:chExt cx="1755233" cy="7450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55233" cy="74509"/>
            </a:xfrm>
            <a:custGeom>
              <a:avLst/>
              <a:gdLst/>
              <a:ahLst/>
              <a:cxnLst/>
              <a:rect l="l" t="t" r="r" b="b"/>
              <a:pathLst>
                <a:path w="1755233" h="74509">
                  <a:moveTo>
                    <a:pt x="0" y="0"/>
                  </a:moveTo>
                  <a:lnTo>
                    <a:pt x="1755233" y="0"/>
                  </a:lnTo>
                  <a:lnTo>
                    <a:pt x="1755233" y="74509"/>
                  </a:lnTo>
                  <a:lnTo>
                    <a:pt x="0" y="74509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>
              <a:noFill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38020" y="3489174"/>
            <a:ext cx="7490878" cy="6128972"/>
            <a:chOff x="0" y="0"/>
            <a:chExt cx="2248036" cy="183932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248036" cy="1839323"/>
            </a:xfrm>
            <a:custGeom>
              <a:avLst/>
              <a:gdLst/>
              <a:ahLst/>
              <a:cxnLst/>
              <a:rect l="l" t="t" r="r" b="b"/>
              <a:pathLst>
                <a:path w="2248036" h="1839323">
                  <a:moveTo>
                    <a:pt x="0" y="0"/>
                  </a:moveTo>
                  <a:lnTo>
                    <a:pt x="2248036" y="0"/>
                  </a:lnTo>
                  <a:lnTo>
                    <a:pt x="2248036" y="1839323"/>
                  </a:lnTo>
                  <a:lnTo>
                    <a:pt x="0" y="1839323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8877549" y="2736723"/>
            <a:ext cx="7502759" cy="3816938"/>
          </a:xfrm>
          <a:custGeom>
            <a:avLst/>
            <a:gdLst/>
            <a:ahLst/>
            <a:cxnLst/>
            <a:rect l="l" t="t" r="r" b="b"/>
            <a:pathLst>
              <a:path w="7502759" h="3816938">
                <a:moveTo>
                  <a:pt x="0" y="0"/>
                </a:moveTo>
                <a:lnTo>
                  <a:pt x="7502759" y="0"/>
                </a:lnTo>
                <a:lnTo>
                  <a:pt x="7502759" y="3816937"/>
                </a:lnTo>
                <a:lnTo>
                  <a:pt x="0" y="38169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138020" y="1901974"/>
            <a:ext cx="7603224" cy="80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625"/>
              </a:lnSpc>
            </a:pPr>
            <a:r>
              <a:rPr lang="en-US" sz="4732">
                <a:solidFill>
                  <a:srgbClr val="023D54"/>
                </a:solidFill>
                <a:latin typeface="Jannah Bold"/>
              </a:rPr>
              <a:t>Código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16248" y="2935767"/>
            <a:ext cx="2848716" cy="41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0"/>
              </a:lnSpc>
            </a:pPr>
            <a:r>
              <a:rPr lang="en-US" sz="2478">
                <a:solidFill>
                  <a:srgbClr val="FFFFFF"/>
                </a:solidFill>
                <a:latin typeface="Jannah Bold"/>
              </a:rPr>
              <a:t>Testes JUnit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99644" y="3755505"/>
            <a:ext cx="6960472" cy="1167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66"/>
              </a:lnSpc>
            </a:pPr>
            <a:r>
              <a:rPr lang="en-US" sz="1820">
                <a:solidFill>
                  <a:srgbClr val="545454"/>
                </a:solidFill>
                <a:latin typeface="Jannah"/>
              </a:rPr>
              <a:t>Testes dos métodos de classe da classe Main.</a:t>
            </a:r>
          </a:p>
          <a:p>
            <a:pPr algn="just">
              <a:lnSpc>
                <a:spcPts val="2366"/>
              </a:lnSpc>
            </a:pPr>
            <a:r>
              <a:rPr lang="en-US" sz="1820">
                <a:solidFill>
                  <a:srgbClr val="545454"/>
                </a:solidFill>
                <a:latin typeface="Jannah"/>
              </a:rPr>
              <a:t>Testes confirmando que o método de impressão da notinha só é executado corretamente quando cliente opta por isso (retorno true) não executando quando cliente não desejar (retorno false).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80245" y="2949083"/>
            <a:ext cx="11132059" cy="6718765"/>
            <a:chOff x="0" y="0"/>
            <a:chExt cx="2931900" cy="1769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31900" cy="1769551"/>
            </a:xfrm>
            <a:custGeom>
              <a:avLst/>
              <a:gdLst/>
              <a:ahLst/>
              <a:cxnLst/>
              <a:rect l="l" t="t" r="r" b="b"/>
              <a:pathLst>
                <a:path w="2931900" h="1769551">
                  <a:moveTo>
                    <a:pt x="0" y="0"/>
                  </a:moveTo>
                  <a:lnTo>
                    <a:pt x="2931900" y="0"/>
                  </a:lnTo>
                  <a:lnTo>
                    <a:pt x="2931900" y="1769551"/>
                  </a:lnTo>
                  <a:lnTo>
                    <a:pt x="0" y="1769551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512378" y="684198"/>
            <a:ext cx="11197651" cy="482789"/>
          </a:xfrm>
          <a:custGeom>
            <a:avLst/>
            <a:gdLst/>
            <a:ahLst/>
            <a:cxnLst/>
            <a:rect l="l" t="t" r="r" b="b"/>
            <a:pathLst>
              <a:path w="11197651" h="482789">
                <a:moveTo>
                  <a:pt x="0" y="0"/>
                </a:moveTo>
                <a:lnTo>
                  <a:pt x="11197651" y="0"/>
                </a:lnTo>
                <a:lnTo>
                  <a:pt x="11197651" y="482789"/>
                </a:lnTo>
                <a:lnTo>
                  <a:pt x="0" y="482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-2804" r="-2804" b="-383771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577971" y="1160536"/>
            <a:ext cx="11132059" cy="1340737"/>
            <a:chOff x="0" y="0"/>
            <a:chExt cx="2931900" cy="3531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931900" cy="353116"/>
            </a:xfrm>
            <a:custGeom>
              <a:avLst/>
              <a:gdLst/>
              <a:ahLst/>
              <a:cxnLst/>
              <a:rect l="l" t="t" r="r" b="b"/>
              <a:pathLst>
                <a:path w="2931900" h="353116">
                  <a:moveTo>
                    <a:pt x="0" y="0"/>
                  </a:moveTo>
                  <a:lnTo>
                    <a:pt x="2931900" y="0"/>
                  </a:lnTo>
                  <a:lnTo>
                    <a:pt x="293190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8190" y="1449909"/>
            <a:ext cx="14171619" cy="723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 Bold"/>
              </a:rPr>
              <a:t>Exemplo:</a:t>
            </a:r>
          </a:p>
        </p:txBody>
      </p:sp>
      <p:grpSp>
        <p:nvGrpSpPr>
          <p:cNvPr id="10" name="Group 10"/>
          <p:cNvGrpSpPr/>
          <p:nvPr/>
        </p:nvGrpSpPr>
        <p:grpSpPr>
          <a:xfrm rot="-2700000">
            <a:off x="14933571" y="-4875932"/>
            <a:ext cx="5852739" cy="8669109"/>
            <a:chOff x="0" y="0"/>
            <a:chExt cx="1541462" cy="228322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>
              <a:noFill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7755540">
            <a:off x="-2967378" y="6742882"/>
            <a:ext cx="5852739" cy="8669109"/>
            <a:chOff x="0" y="0"/>
            <a:chExt cx="1541462" cy="228322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>
              <a:noFill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2700000">
            <a:off x="14933571" y="-5236688"/>
            <a:ext cx="5852739" cy="8669109"/>
            <a:chOff x="0" y="0"/>
            <a:chExt cx="1541462" cy="228322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>
              <a:noFill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7755540">
            <a:off x="-2931291" y="7101829"/>
            <a:ext cx="5852739" cy="8669109"/>
            <a:chOff x="0" y="0"/>
            <a:chExt cx="1541462" cy="228322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>
              <a:noFill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2700000">
            <a:off x="14933571" y="-5695833"/>
            <a:ext cx="5852739" cy="8669109"/>
            <a:chOff x="0" y="0"/>
            <a:chExt cx="1541462" cy="228322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>
              <a:noFill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7755540">
            <a:off x="-2885362" y="7558670"/>
            <a:ext cx="5852739" cy="8669109"/>
            <a:chOff x="0" y="0"/>
            <a:chExt cx="1541462" cy="228322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>
              <a:noFill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 rot="-10800000">
            <a:off x="3577971" y="9237227"/>
            <a:ext cx="11132059" cy="479961"/>
          </a:xfrm>
          <a:custGeom>
            <a:avLst/>
            <a:gdLst/>
            <a:ahLst/>
            <a:cxnLst/>
            <a:rect l="l" t="t" r="r" b="b"/>
            <a:pathLst>
              <a:path w="11132059" h="479961">
                <a:moveTo>
                  <a:pt x="0" y="0"/>
                </a:moveTo>
                <a:lnTo>
                  <a:pt x="11132058" y="0"/>
                </a:lnTo>
                <a:lnTo>
                  <a:pt x="11132058" y="479960"/>
                </a:lnTo>
                <a:lnTo>
                  <a:pt x="0" y="479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-2804" r="-2804" b="-383771"/>
            </a:stretch>
          </a:blipFill>
        </p:spPr>
      </p:sp>
      <p:pic>
        <p:nvPicPr>
          <p:cNvPr id="29" name="Picture 2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3512378" y="3438063"/>
            <a:ext cx="9902990" cy="5260964"/>
          </a:xfrm>
          <a:prstGeom prst="rect">
            <a:avLst/>
          </a:prstGeom>
        </p:spPr>
      </p:pic>
      <p:sp>
        <p:nvSpPr>
          <p:cNvPr id="30" name="Freeform 30"/>
          <p:cNvSpPr/>
          <p:nvPr/>
        </p:nvSpPr>
        <p:spPr>
          <a:xfrm>
            <a:off x="13997689" y="3088478"/>
            <a:ext cx="4464241" cy="6579370"/>
          </a:xfrm>
          <a:custGeom>
            <a:avLst/>
            <a:gdLst/>
            <a:ahLst/>
            <a:cxnLst/>
            <a:rect l="l" t="t" r="r" b="b"/>
            <a:pathLst>
              <a:path w="4464241" h="6579370">
                <a:moveTo>
                  <a:pt x="0" y="0"/>
                </a:moveTo>
                <a:lnTo>
                  <a:pt x="4464241" y="0"/>
                </a:lnTo>
                <a:lnTo>
                  <a:pt x="4464241" y="6579369"/>
                </a:lnTo>
                <a:lnTo>
                  <a:pt x="0" y="65793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186917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6474984" y="799694"/>
            <a:ext cx="5852739" cy="8669109"/>
            <a:chOff x="0" y="0"/>
            <a:chExt cx="1541462" cy="2283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700000">
            <a:off x="16972214" y="759751"/>
            <a:ext cx="5852739" cy="8669109"/>
            <a:chOff x="0" y="0"/>
            <a:chExt cx="1541462" cy="2283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>
              <a:noFill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0108517" y="-5762255"/>
            <a:ext cx="6664400" cy="8669109"/>
            <a:chOff x="0" y="0"/>
            <a:chExt cx="1755233" cy="228322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55233" cy="2283222"/>
            </a:xfrm>
            <a:custGeom>
              <a:avLst/>
              <a:gdLst/>
              <a:ahLst/>
              <a:cxnLst/>
              <a:rect l="l" t="t" r="r" b="b"/>
              <a:pathLst>
                <a:path w="1755233" h="2283222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>
              <a:noFill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2700000">
            <a:off x="4018793" y="-4597290"/>
            <a:ext cx="9393124" cy="21037266"/>
            <a:chOff x="0" y="0"/>
            <a:chExt cx="2473909" cy="554067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73909" cy="5540679"/>
            </a:xfrm>
            <a:custGeom>
              <a:avLst/>
              <a:gdLst/>
              <a:ahLst/>
              <a:cxnLst/>
              <a:rect l="l" t="t" r="r" b="b"/>
              <a:pathLst>
                <a:path w="2473909" h="5540679">
                  <a:moveTo>
                    <a:pt x="0" y="0"/>
                  </a:moveTo>
                  <a:lnTo>
                    <a:pt x="2473909" y="0"/>
                  </a:lnTo>
                  <a:lnTo>
                    <a:pt x="2473909" y="5540679"/>
                  </a:lnTo>
                  <a:lnTo>
                    <a:pt x="0" y="5540679"/>
                  </a:lnTo>
                  <a:close/>
                </a:path>
              </a:pathLst>
            </a:custGeom>
            <a:solidFill>
              <a:srgbClr val="EEEEEE">
                <a:alpha val="89804"/>
              </a:srgbClr>
            </a:solidFill>
            <a:ln>
              <a:noFill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-8100000">
            <a:off x="-2544752" y="7355436"/>
            <a:ext cx="11929395" cy="514338"/>
          </a:xfrm>
          <a:custGeom>
            <a:avLst/>
            <a:gdLst/>
            <a:ahLst/>
            <a:cxnLst/>
            <a:rect l="l" t="t" r="r" b="b"/>
            <a:pathLst>
              <a:path w="11929395" h="514338">
                <a:moveTo>
                  <a:pt x="0" y="0"/>
                </a:moveTo>
                <a:lnTo>
                  <a:pt x="11929395" y="0"/>
                </a:lnTo>
                <a:lnTo>
                  <a:pt x="11929395" y="514338"/>
                </a:lnTo>
                <a:lnTo>
                  <a:pt x="0" y="514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r="-2804" b="-383771"/>
            </a:stretch>
          </a:blipFill>
        </p:spPr>
      </p:sp>
      <p:sp>
        <p:nvSpPr>
          <p:cNvPr id="15" name="Freeform 15"/>
          <p:cNvSpPr/>
          <p:nvPr/>
        </p:nvSpPr>
        <p:spPr>
          <a:xfrm rot="-8100000" flipV="1">
            <a:off x="6802116" y="2714655"/>
            <a:ext cx="11929395" cy="514338"/>
          </a:xfrm>
          <a:custGeom>
            <a:avLst/>
            <a:gdLst/>
            <a:ahLst/>
            <a:cxnLst/>
            <a:rect l="l" t="t" r="r" b="b"/>
            <a:pathLst>
              <a:path w="11929395" h="514338">
                <a:moveTo>
                  <a:pt x="0" y="514338"/>
                </a:moveTo>
                <a:lnTo>
                  <a:pt x="11929395" y="514338"/>
                </a:lnTo>
                <a:lnTo>
                  <a:pt x="11929395" y="0"/>
                </a:lnTo>
                <a:lnTo>
                  <a:pt x="0" y="0"/>
                </a:lnTo>
                <a:lnTo>
                  <a:pt x="0" y="51433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r="-2804" b="-383771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481909" y="3184506"/>
            <a:ext cx="7557058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20"/>
              </a:lnSpc>
            </a:pPr>
            <a:r>
              <a:rPr lang="en-US" sz="2400">
                <a:solidFill>
                  <a:srgbClr val="545454"/>
                </a:solidFill>
                <a:latin typeface="Jannah"/>
              </a:rPr>
              <a:t> Montar um programa que simule o controle de estoque de um E-commerce (Ex.: Amazon e Mercado Livre).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44443" y="2583204"/>
            <a:ext cx="7557058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023D54"/>
                </a:solidFill>
                <a:latin typeface="Jannah Bold"/>
              </a:rPr>
              <a:t>Proposta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936826" y="4247656"/>
            <a:ext cx="7557058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023D54"/>
                </a:solidFill>
                <a:latin typeface="Jannah Bold"/>
              </a:rPr>
              <a:t>Parâmetros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584739" y="4890418"/>
            <a:ext cx="7557058" cy="3903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20"/>
              </a:lnSpc>
            </a:pPr>
            <a:r>
              <a:rPr lang="en-US" sz="2400">
                <a:solidFill>
                  <a:srgbClr val="545454"/>
                </a:solidFill>
                <a:latin typeface="Jannah"/>
              </a:rPr>
              <a:t> Para implementação desse programa seguimos as regras de:</a:t>
            </a:r>
          </a:p>
          <a:p>
            <a:pPr marL="518160" lvl="1" indent="-259080" algn="just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545454"/>
                </a:solidFill>
                <a:latin typeface="Jannah"/>
              </a:rPr>
              <a:t>Vender 4 tipos distintos de produtos previamente determinados (Livros, Eletrodomésticos, Roupas, Eletrônicos);</a:t>
            </a:r>
          </a:p>
          <a:p>
            <a:pPr marL="518160" lvl="1" indent="-259080" algn="just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545454"/>
                </a:solidFill>
                <a:latin typeface="Jannah"/>
              </a:rPr>
              <a:t>Montar o sistema do estoque e juntamente um esquema de carrinho de compras (funcional e não complexo);</a:t>
            </a:r>
          </a:p>
          <a:p>
            <a:pPr marL="518160" lvl="1" indent="-259080" algn="just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545454"/>
                </a:solidFill>
                <a:latin typeface="Jannah"/>
              </a:rPr>
              <a:t> Abranger todos os métodos implementados com testes unitários JUnit (mínimo 2 testes por método);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80245" y="2949083"/>
            <a:ext cx="11132059" cy="6718765"/>
            <a:chOff x="0" y="0"/>
            <a:chExt cx="2931900" cy="1769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31900" cy="1769551"/>
            </a:xfrm>
            <a:custGeom>
              <a:avLst/>
              <a:gdLst/>
              <a:ahLst/>
              <a:cxnLst/>
              <a:rect l="l" t="t" r="r" b="b"/>
              <a:pathLst>
                <a:path w="2931900" h="1769551">
                  <a:moveTo>
                    <a:pt x="0" y="0"/>
                  </a:moveTo>
                  <a:lnTo>
                    <a:pt x="2931900" y="0"/>
                  </a:lnTo>
                  <a:lnTo>
                    <a:pt x="2931900" y="1769551"/>
                  </a:lnTo>
                  <a:lnTo>
                    <a:pt x="0" y="1769551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892142" y="2815598"/>
            <a:ext cx="5987163" cy="1641982"/>
            <a:chOff x="0" y="0"/>
            <a:chExt cx="1576866" cy="4324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76866" cy="432456"/>
            </a:xfrm>
            <a:custGeom>
              <a:avLst/>
              <a:gdLst/>
              <a:ahLst/>
              <a:cxnLst/>
              <a:rect l="l" t="t" r="r" b="b"/>
              <a:pathLst>
                <a:path w="1576866" h="432456">
                  <a:moveTo>
                    <a:pt x="0" y="0"/>
                  </a:moveTo>
                  <a:lnTo>
                    <a:pt x="1576866" y="0"/>
                  </a:lnTo>
                  <a:lnTo>
                    <a:pt x="1576866" y="432456"/>
                  </a:lnTo>
                  <a:lnTo>
                    <a:pt x="0" y="432456"/>
                  </a:ln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23D54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892142" y="7690436"/>
            <a:ext cx="5987163" cy="1483988"/>
            <a:chOff x="0" y="0"/>
            <a:chExt cx="1576866" cy="39084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76866" cy="390845"/>
            </a:xfrm>
            <a:custGeom>
              <a:avLst/>
              <a:gdLst/>
              <a:ahLst/>
              <a:cxnLst/>
              <a:rect l="l" t="t" r="r" b="b"/>
              <a:pathLst>
                <a:path w="1576866" h="390845">
                  <a:moveTo>
                    <a:pt x="0" y="0"/>
                  </a:moveTo>
                  <a:lnTo>
                    <a:pt x="1576866" y="0"/>
                  </a:lnTo>
                  <a:lnTo>
                    <a:pt x="1576866" y="390845"/>
                  </a:lnTo>
                  <a:lnTo>
                    <a:pt x="0" y="390845"/>
                  </a:ln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23D54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048047" y="3169745"/>
            <a:ext cx="3086100" cy="810605"/>
            <a:chOff x="0" y="0"/>
            <a:chExt cx="812800" cy="21349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213493"/>
            </a:xfrm>
            <a:custGeom>
              <a:avLst/>
              <a:gdLst/>
              <a:ahLst/>
              <a:cxnLst/>
              <a:rect l="l" t="t" r="r" b="b"/>
              <a:pathLst>
                <a:path w="812800" h="213493">
                  <a:moveTo>
                    <a:pt x="0" y="0"/>
                  </a:moveTo>
                  <a:lnTo>
                    <a:pt x="812800" y="0"/>
                  </a:lnTo>
                  <a:lnTo>
                    <a:pt x="812800" y="213493"/>
                  </a:lnTo>
                  <a:lnTo>
                    <a:pt x="0" y="213493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048047" y="5367114"/>
            <a:ext cx="3086100" cy="810605"/>
            <a:chOff x="0" y="0"/>
            <a:chExt cx="812800" cy="21349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213493"/>
            </a:xfrm>
            <a:custGeom>
              <a:avLst/>
              <a:gdLst/>
              <a:ahLst/>
              <a:cxnLst/>
              <a:rect l="l" t="t" r="r" b="b"/>
              <a:pathLst>
                <a:path w="812800" h="213493">
                  <a:moveTo>
                    <a:pt x="0" y="0"/>
                  </a:moveTo>
                  <a:lnTo>
                    <a:pt x="812800" y="0"/>
                  </a:lnTo>
                  <a:lnTo>
                    <a:pt x="812800" y="213493"/>
                  </a:lnTo>
                  <a:lnTo>
                    <a:pt x="0" y="213493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048047" y="7490411"/>
            <a:ext cx="3086100" cy="810605"/>
            <a:chOff x="0" y="0"/>
            <a:chExt cx="812800" cy="21349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213493"/>
            </a:xfrm>
            <a:custGeom>
              <a:avLst/>
              <a:gdLst/>
              <a:ahLst/>
              <a:cxnLst/>
              <a:rect l="l" t="t" r="r" b="b"/>
              <a:pathLst>
                <a:path w="812800" h="213493">
                  <a:moveTo>
                    <a:pt x="0" y="0"/>
                  </a:moveTo>
                  <a:lnTo>
                    <a:pt x="812800" y="0"/>
                  </a:lnTo>
                  <a:lnTo>
                    <a:pt x="812800" y="213493"/>
                  </a:lnTo>
                  <a:lnTo>
                    <a:pt x="0" y="213493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3512378" y="684198"/>
            <a:ext cx="11197651" cy="482789"/>
          </a:xfrm>
          <a:custGeom>
            <a:avLst/>
            <a:gdLst/>
            <a:ahLst/>
            <a:cxnLst/>
            <a:rect l="l" t="t" r="r" b="b"/>
            <a:pathLst>
              <a:path w="11197651" h="482789">
                <a:moveTo>
                  <a:pt x="0" y="0"/>
                </a:moveTo>
                <a:lnTo>
                  <a:pt x="11197651" y="0"/>
                </a:lnTo>
                <a:lnTo>
                  <a:pt x="11197651" y="482789"/>
                </a:lnTo>
                <a:lnTo>
                  <a:pt x="0" y="4827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r="-2804" b="-383771"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3577971" y="1160536"/>
            <a:ext cx="11132059" cy="1340737"/>
            <a:chOff x="0" y="0"/>
            <a:chExt cx="2931900" cy="35311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931900" cy="353116"/>
            </a:xfrm>
            <a:custGeom>
              <a:avLst/>
              <a:gdLst/>
              <a:ahLst/>
              <a:cxnLst/>
              <a:rect l="l" t="t" r="r" b="b"/>
              <a:pathLst>
                <a:path w="2931900" h="353116">
                  <a:moveTo>
                    <a:pt x="0" y="0"/>
                  </a:moveTo>
                  <a:lnTo>
                    <a:pt x="2931900" y="0"/>
                  </a:lnTo>
                  <a:lnTo>
                    <a:pt x="293190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058190" y="1449909"/>
            <a:ext cx="14171619" cy="723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 Bold"/>
              </a:rPr>
              <a:t>Tópicos do Trabalho</a:t>
            </a:r>
          </a:p>
        </p:txBody>
      </p:sp>
      <p:grpSp>
        <p:nvGrpSpPr>
          <p:cNvPr id="25" name="Group 25"/>
          <p:cNvGrpSpPr/>
          <p:nvPr/>
        </p:nvGrpSpPr>
        <p:grpSpPr>
          <a:xfrm rot="-2700000">
            <a:off x="14933571" y="-4875932"/>
            <a:ext cx="5852739" cy="8669109"/>
            <a:chOff x="0" y="0"/>
            <a:chExt cx="1541462" cy="228322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>
              <a:noFill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7755540">
            <a:off x="-2967378" y="6742882"/>
            <a:ext cx="5852739" cy="8669109"/>
            <a:chOff x="0" y="0"/>
            <a:chExt cx="1541462" cy="228322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>
              <a:noFill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 rot="-2700000">
            <a:off x="14933571" y="-5236688"/>
            <a:ext cx="5852739" cy="8669109"/>
            <a:chOff x="0" y="0"/>
            <a:chExt cx="1541462" cy="228322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>
              <a:noFill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 rot="7755540">
            <a:off x="-2931291" y="7101829"/>
            <a:ext cx="5852739" cy="8669109"/>
            <a:chOff x="0" y="0"/>
            <a:chExt cx="1541462" cy="228322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>
              <a:noFill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 rot="-2700000">
            <a:off x="14933571" y="-5695833"/>
            <a:ext cx="5852739" cy="8669109"/>
            <a:chOff x="0" y="0"/>
            <a:chExt cx="1541462" cy="2283222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>
              <a:noFill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 rot="7755540">
            <a:off x="-2885362" y="7558670"/>
            <a:ext cx="5852739" cy="8669109"/>
            <a:chOff x="0" y="0"/>
            <a:chExt cx="1541462" cy="2283222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>
              <a:noFill/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3" name="Freeform 43"/>
          <p:cNvSpPr/>
          <p:nvPr/>
        </p:nvSpPr>
        <p:spPr>
          <a:xfrm rot="-10800000">
            <a:off x="3577971" y="9237227"/>
            <a:ext cx="11132059" cy="479961"/>
          </a:xfrm>
          <a:custGeom>
            <a:avLst/>
            <a:gdLst/>
            <a:ahLst/>
            <a:cxnLst/>
            <a:rect l="l" t="t" r="r" b="b"/>
            <a:pathLst>
              <a:path w="11132059" h="479961">
                <a:moveTo>
                  <a:pt x="0" y="0"/>
                </a:moveTo>
                <a:lnTo>
                  <a:pt x="11132058" y="0"/>
                </a:lnTo>
                <a:lnTo>
                  <a:pt x="11132058" y="479960"/>
                </a:lnTo>
                <a:lnTo>
                  <a:pt x="0" y="47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r="-2804" b="-383771"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7980146" y="7825865"/>
            <a:ext cx="5811154" cy="1213130"/>
          </a:xfrm>
          <a:custGeom>
            <a:avLst/>
            <a:gdLst/>
            <a:ahLst/>
            <a:cxnLst/>
            <a:rect l="l" t="t" r="r" b="b"/>
            <a:pathLst>
              <a:path w="5811154" h="1213130">
                <a:moveTo>
                  <a:pt x="0" y="0"/>
                </a:moveTo>
                <a:lnTo>
                  <a:pt x="5811154" y="0"/>
                </a:lnTo>
                <a:lnTo>
                  <a:pt x="5811154" y="1213130"/>
                </a:lnTo>
                <a:lnTo>
                  <a:pt x="0" y="12131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7828" b="-17828"/>
            </a:stretch>
          </a:blipFill>
        </p:spPr>
      </p:sp>
      <p:grpSp>
        <p:nvGrpSpPr>
          <p:cNvPr id="45" name="Group 45"/>
          <p:cNvGrpSpPr/>
          <p:nvPr/>
        </p:nvGrpSpPr>
        <p:grpSpPr>
          <a:xfrm>
            <a:off x="7892142" y="4790955"/>
            <a:ext cx="2905577" cy="2699456"/>
            <a:chOff x="0" y="0"/>
            <a:chExt cx="765255" cy="710968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765255" cy="710968"/>
            </a:xfrm>
            <a:custGeom>
              <a:avLst/>
              <a:gdLst/>
              <a:ahLst/>
              <a:cxnLst/>
              <a:rect l="l" t="t" r="r" b="b"/>
              <a:pathLst>
                <a:path w="765255" h="710968">
                  <a:moveTo>
                    <a:pt x="0" y="0"/>
                  </a:moveTo>
                  <a:lnTo>
                    <a:pt x="765255" y="0"/>
                  </a:lnTo>
                  <a:lnTo>
                    <a:pt x="765255" y="710968"/>
                  </a:lnTo>
                  <a:lnTo>
                    <a:pt x="0" y="710968"/>
                  </a:ln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23D54"/>
              </a:solidFill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4125413" y="3373471"/>
            <a:ext cx="3008734" cy="384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1"/>
              </a:lnSpc>
            </a:pPr>
            <a:r>
              <a:rPr lang="en-US" sz="2416">
                <a:solidFill>
                  <a:srgbClr val="FFFFFF"/>
                </a:solidFill>
                <a:latin typeface="Jannah Bold Bold"/>
              </a:rPr>
              <a:t>APRESENTAÇÃO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4125413" y="5397870"/>
            <a:ext cx="2573425" cy="779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1"/>
              </a:lnSpc>
            </a:pPr>
            <a:r>
              <a:rPr lang="en-US" sz="2416">
                <a:solidFill>
                  <a:srgbClr val="FFFFFF"/>
                </a:solidFill>
                <a:latin typeface="Jannah Bold Bold"/>
              </a:rPr>
              <a:t>DIAGRAMA</a:t>
            </a:r>
          </a:p>
          <a:p>
            <a:pPr algn="ctr">
              <a:lnSpc>
                <a:spcPts val="3141"/>
              </a:lnSpc>
            </a:pPr>
            <a:r>
              <a:rPr lang="en-US" sz="2416">
                <a:solidFill>
                  <a:srgbClr val="FFFFFF"/>
                </a:solidFill>
                <a:latin typeface="Jannah Bold Bold"/>
              </a:rPr>
              <a:t>UML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4125413" y="7694137"/>
            <a:ext cx="2573425" cy="384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1"/>
              </a:lnSpc>
            </a:pPr>
            <a:r>
              <a:rPr lang="en-US" sz="2416">
                <a:solidFill>
                  <a:srgbClr val="FFFFFF"/>
                </a:solidFill>
                <a:latin typeface="Jannah Bold Bold"/>
              </a:rPr>
              <a:t>CÓDIGO</a:t>
            </a:r>
          </a:p>
        </p:txBody>
      </p:sp>
      <p:grpSp>
        <p:nvGrpSpPr>
          <p:cNvPr id="52" name="Group 52"/>
          <p:cNvGrpSpPr/>
          <p:nvPr/>
        </p:nvGrpSpPr>
        <p:grpSpPr>
          <a:xfrm>
            <a:off x="8385461" y="3667368"/>
            <a:ext cx="959469" cy="625965"/>
            <a:chOff x="0" y="0"/>
            <a:chExt cx="252700" cy="164863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252700" cy="164863"/>
            </a:xfrm>
            <a:custGeom>
              <a:avLst/>
              <a:gdLst/>
              <a:ahLst/>
              <a:cxnLst/>
              <a:rect l="l" t="t" r="r" b="b"/>
              <a:pathLst>
                <a:path w="252700" h="164863">
                  <a:moveTo>
                    <a:pt x="0" y="0"/>
                  </a:moveTo>
                  <a:lnTo>
                    <a:pt x="252700" y="0"/>
                  </a:lnTo>
                  <a:lnTo>
                    <a:pt x="252700" y="164863"/>
                  </a:lnTo>
                  <a:lnTo>
                    <a:pt x="0" y="164863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9450185" y="3667368"/>
            <a:ext cx="959469" cy="625965"/>
            <a:chOff x="0" y="0"/>
            <a:chExt cx="252700" cy="164863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252700" cy="164863"/>
            </a:xfrm>
            <a:custGeom>
              <a:avLst/>
              <a:gdLst/>
              <a:ahLst/>
              <a:cxnLst/>
              <a:rect l="l" t="t" r="r" b="b"/>
              <a:pathLst>
                <a:path w="252700" h="164863">
                  <a:moveTo>
                    <a:pt x="0" y="0"/>
                  </a:moveTo>
                  <a:lnTo>
                    <a:pt x="252700" y="0"/>
                  </a:lnTo>
                  <a:lnTo>
                    <a:pt x="252700" y="164863"/>
                  </a:lnTo>
                  <a:lnTo>
                    <a:pt x="0" y="164863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8385461" y="2949083"/>
            <a:ext cx="959469" cy="625965"/>
            <a:chOff x="0" y="0"/>
            <a:chExt cx="252700" cy="164863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252700" cy="164863"/>
            </a:xfrm>
            <a:custGeom>
              <a:avLst/>
              <a:gdLst/>
              <a:ahLst/>
              <a:cxnLst/>
              <a:rect l="l" t="t" r="r" b="b"/>
              <a:pathLst>
                <a:path w="252700" h="164863">
                  <a:moveTo>
                    <a:pt x="0" y="0"/>
                  </a:moveTo>
                  <a:lnTo>
                    <a:pt x="252700" y="0"/>
                  </a:lnTo>
                  <a:lnTo>
                    <a:pt x="252700" y="164863"/>
                  </a:lnTo>
                  <a:lnTo>
                    <a:pt x="0" y="164863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id="60" name="TextBox 6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9450185" y="2949083"/>
            <a:ext cx="959469" cy="625965"/>
            <a:chOff x="0" y="0"/>
            <a:chExt cx="252700" cy="164863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252700" cy="164863"/>
            </a:xfrm>
            <a:custGeom>
              <a:avLst/>
              <a:gdLst/>
              <a:ahLst/>
              <a:cxnLst/>
              <a:rect l="l" t="t" r="r" b="b"/>
              <a:pathLst>
                <a:path w="252700" h="164863">
                  <a:moveTo>
                    <a:pt x="0" y="0"/>
                  </a:moveTo>
                  <a:lnTo>
                    <a:pt x="252700" y="0"/>
                  </a:lnTo>
                  <a:lnTo>
                    <a:pt x="252700" y="164863"/>
                  </a:lnTo>
                  <a:lnTo>
                    <a:pt x="0" y="164863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10514429" y="2949083"/>
            <a:ext cx="959469" cy="625965"/>
            <a:chOff x="0" y="0"/>
            <a:chExt cx="252700" cy="164863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252700" cy="164863"/>
            </a:xfrm>
            <a:custGeom>
              <a:avLst/>
              <a:gdLst/>
              <a:ahLst/>
              <a:cxnLst/>
              <a:rect l="l" t="t" r="r" b="b"/>
              <a:pathLst>
                <a:path w="252700" h="164863">
                  <a:moveTo>
                    <a:pt x="0" y="0"/>
                  </a:moveTo>
                  <a:lnTo>
                    <a:pt x="252700" y="0"/>
                  </a:lnTo>
                  <a:lnTo>
                    <a:pt x="252700" y="164863"/>
                  </a:lnTo>
                  <a:lnTo>
                    <a:pt x="0" y="164863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11578673" y="2949083"/>
            <a:ext cx="959469" cy="625965"/>
            <a:chOff x="0" y="0"/>
            <a:chExt cx="252700" cy="164863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252700" cy="164863"/>
            </a:xfrm>
            <a:custGeom>
              <a:avLst/>
              <a:gdLst/>
              <a:ahLst/>
              <a:cxnLst/>
              <a:rect l="l" t="t" r="r" b="b"/>
              <a:pathLst>
                <a:path w="252700" h="164863">
                  <a:moveTo>
                    <a:pt x="0" y="0"/>
                  </a:moveTo>
                  <a:lnTo>
                    <a:pt x="252700" y="0"/>
                  </a:lnTo>
                  <a:lnTo>
                    <a:pt x="252700" y="164863"/>
                  </a:lnTo>
                  <a:lnTo>
                    <a:pt x="0" y="164863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id="69" name="TextBox 6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12642918" y="2949083"/>
            <a:ext cx="959469" cy="625965"/>
            <a:chOff x="0" y="0"/>
            <a:chExt cx="252700" cy="164863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252700" cy="164863"/>
            </a:xfrm>
            <a:custGeom>
              <a:avLst/>
              <a:gdLst/>
              <a:ahLst/>
              <a:cxnLst/>
              <a:rect l="l" t="t" r="r" b="b"/>
              <a:pathLst>
                <a:path w="252700" h="164863">
                  <a:moveTo>
                    <a:pt x="0" y="0"/>
                  </a:moveTo>
                  <a:lnTo>
                    <a:pt x="252700" y="0"/>
                  </a:lnTo>
                  <a:lnTo>
                    <a:pt x="252700" y="164863"/>
                  </a:lnTo>
                  <a:lnTo>
                    <a:pt x="0" y="164863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id="72" name="TextBox 7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3" name="Group 73"/>
          <p:cNvGrpSpPr/>
          <p:nvPr/>
        </p:nvGrpSpPr>
        <p:grpSpPr>
          <a:xfrm>
            <a:off x="10514429" y="3667368"/>
            <a:ext cx="959469" cy="625965"/>
            <a:chOff x="0" y="0"/>
            <a:chExt cx="252700" cy="164863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252700" cy="164863"/>
            </a:xfrm>
            <a:custGeom>
              <a:avLst/>
              <a:gdLst/>
              <a:ahLst/>
              <a:cxnLst/>
              <a:rect l="l" t="t" r="r" b="b"/>
              <a:pathLst>
                <a:path w="252700" h="164863">
                  <a:moveTo>
                    <a:pt x="0" y="0"/>
                  </a:moveTo>
                  <a:lnTo>
                    <a:pt x="252700" y="0"/>
                  </a:lnTo>
                  <a:lnTo>
                    <a:pt x="252700" y="164863"/>
                  </a:lnTo>
                  <a:lnTo>
                    <a:pt x="0" y="164863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id="75" name="TextBox 7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6" name="Group 76"/>
          <p:cNvGrpSpPr/>
          <p:nvPr/>
        </p:nvGrpSpPr>
        <p:grpSpPr>
          <a:xfrm>
            <a:off x="11578673" y="3667368"/>
            <a:ext cx="959469" cy="625965"/>
            <a:chOff x="0" y="0"/>
            <a:chExt cx="252700" cy="164863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252700" cy="164863"/>
            </a:xfrm>
            <a:custGeom>
              <a:avLst/>
              <a:gdLst/>
              <a:ahLst/>
              <a:cxnLst/>
              <a:rect l="l" t="t" r="r" b="b"/>
              <a:pathLst>
                <a:path w="252700" h="164863">
                  <a:moveTo>
                    <a:pt x="0" y="0"/>
                  </a:moveTo>
                  <a:lnTo>
                    <a:pt x="252700" y="0"/>
                  </a:lnTo>
                  <a:lnTo>
                    <a:pt x="252700" y="164863"/>
                  </a:lnTo>
                  <a:lnTo>
                    <a:pt x="0" y="164863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id="78" name="TextBox 7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9" name="Group 79"/>
          <p:cNvGrpSpPr/>
          <p:nvPr/>
        </p:nvGrpSpPr>
        <p:grpSpPr>
          <a:xfrm>
            <a:off x="12642918" y="3667368"/>
            <a:ext cx="959469" cy="625965"/>
            <a:chOff x="0" y="0"/>
            <a:chExt cx="252700" cy="164863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252700" cy="164863"/>
            </a:xfrm>
            <a:custGeom>
              <a:avLst/>
              <a:gdLst/>
              <a:ahLst/>
              <a:cxnLst/>
              <a:rect l="l" t="t" r="r" b="b"/>
              <a:pathLst>
                <a:path w="252700" h="164863">
                  <a:moveTo>
                    <a:pt x="0" y="0"/>
                  </a:moveTo>
                  <a:lnTo>
                    <a:pt x="252700" y="0"/>
                  </a:lnTo>
                  <a:lnTo>
                    <a:pt x="252700" y="164863"/>
                  </a:lnTo>
                  <a:lnTo>
                    <a:pt x="0" y="164863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id="81" name="TextBox 8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2" name="TextBox 82"/>
          <p:cNvSpPr txBox="1"/>
          <p:nvPr/>
        </p:nvSpPr>
        <p:spPr>
          <a:xfrm>
            <a:off x="8744635" y="3081407"/>
            <a:ext cx="159306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Jannah Bold Bold"/>
              </a:rPr>
              <a:t>1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9850027" y="3081407"/>
            <a:ext cx="159306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Jannah Bold Bold"/>
              </a:rPr>
              <a:t>2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0914511" y="3081407"/>
            <a:ext cx="159306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Jannah Bold Bold"/>
              </a:rPr>
              <a:t>3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1978723" y="3069306"/>
            <a:ext cx="159306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Jannah Bold Bold"/>
              </a:rPr>
              <a:t>4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3043000" y="3081407"/>
            <a:ext cx="159306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Jannah Bold Bold"/>
              </a:rPr>
              <a:t>5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8744635" y="3799692"/>
            <a:ext cx="159306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Jannah Bold Bold"/>
              </a:rPr>
              <a:t>6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9850266" y="3799692"/>
            <a:ext cx="159306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Jannah Bold Bold"/>
              </a:rPr>
              <a:t>7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10914479" y="3799692"/>
            <a:ext cx="159306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Jannah Bold Bold"/>
              </a:rPr>
              <a:t>8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11978723" y="3799692"/>
            <a:ext cx="159306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Jannah Bold Bold"/>
              </a:rPr>
              <a:t>9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12972899" y="3799692"/>
            <a:ext cx="318492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Jannah Bold Bold"/>
              </a:rPr>
              <a:t>10</a:t>
            </a:r>
          </a:p>
        </p:txBody>
      </p:sp>
      <p:pic>
        <p:nvPicPr>
          <p:cNvPr id="94" name="Imagem 93" descr="Diagrama&#10;&#10;Descrição gerada automaticamente">
            <a:extLst>
              <a:ext uri="{FF2B5EF4-FFF2-40B4-BE49-F238E27FC236}">
                <a16:creationId xmlns:a16="http://schemas.microsoft.com/office/drawing/2014/main" id="{7D4A16FE-C0FF-E12A-73BE-D72D6AFDB2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909" y="4824949"/>
            <a:ext cx="2817291" cy="26382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-6727590" y="-4916355"/>
            <a:ext cx="6664400" cy="8669109"/>
            <a:chOff x="0" y="0"/>
            <a:chExt cx="1755233" cy="2283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55233" cy="2283222"/>
            </a:xfrm>
            <a:custGeom>
              <a:avLst/>
              <a:gdLst/>
              <a:ahLst/>
              <a:cxnLst/>
              <a:rect l="l" t="t" r="r" b="b"/>
              <a:pathLst>
                <a:path w="1755233" h="2283222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23D54">
                  <a:alpha val="89804"/>
                </a:srgbClr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4644" y="4596757"/>
            <a:ext cx="7928980" cy="1599347"/>
            <a:chOff x="0" y="0"/>
            <a:chExt cx="2088291" cy="4212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88291" cy="421227"/>
            </a:xfrm>
            <a:custGeom>
              <a:avLst/>
              <a:gdLst/>
              <a:ahLst/>
              <a:cxnLst/>
              <a:rect l="l" t="t" r="r" b="b"/>
              <a:pathLst>
                <a:path w="2088291" h="421227">
                  <a:moveTo>
                    <a:pt x="0" y="0"/>
                  </a:moveTo>
                  <a:lnTo>
                    <a:pt x="2088291" y="0"/>
                  </a:lnTo>
                  <a:lnTo>
                    <a:pt x="2088291" y="421227"/>
                  </a:lnTo>
                  <a:lnTo>
                    <a:pt x="0" y="42122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84644" y="6410441"/>
            <a:ext cx="7928980" cy="1599347"/>
            <a:chOff x="0" y="0"/>
            <a:chExt cx="2088291" cy="4212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88291" cy="421227"/>
            </a:xfrm>
            <a:custGeom>
              <a:avLst/>
              <a:gdLst/>
              <a:ahLst/>
              <a:cxnLst/>
              <a:rect l="l" t="t" r="r" b="b"/>
              <a:pathLst>
                <a:path w="2088291" h="421227">
                  <a:moveTo>
                    <a:pt x="0" y="0"/>
                  </a:moveTo>
                  <a:lnTo>
                    <a:pt x="2088291" y="0"/>
                  </a:lnTo>
                  <a:lnTo>
                    <a:pt x="2088291" y="421227"/>
                  </a:lnTo>
                  <a:lnTo>
                    <a:pt x="0" y="42122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2700000">
            <a:off x="6238149" y="8464423"/>
            <a:ext cx="6664400" cy="8669109"/>
            <a:chOff x="0" y="0"/>
            <a:chExt cx="1755233" cy="22832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55233" cy="2283222"/>
            </a:xfrm>
            <a:custGeom>
              <a:avLst/>
              <a:gdLst/>
              <a:ahLst/>
              <a:cxnLst/>
              <a:rect l="l" t="t" r="r" b="b"/>
              <a:pathLst>
                <a:path w="1755233" h="2283222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23D54">
                  <a:alpha val="89804"/>
                </a:srgbClr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>
            <a:off x="-7036629" y="2386464"/>
            <a:ext cx="13227813" cy="0"/>
          </a:xfrm>
          <a:prstGeom prst="line">
            <a:avLst/>
          </a:prstGeom>
          <a:ln w="38100" cap="flat">
            <a:solidFill>
              <a:srgbClr val="EEEEE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10304450" y="0"/>
            <a:ext cx="7983550" cy="10287000"/>
            <a:chOff x="0" y="0"/>
            <a:chExt cx="2102664" cy="27093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02664" cy="2709333"/>
            </a:xfrm>
            <a:custGeom>
              <a:avLst/>
              <a:gdLst/>
              <a:ahLst/>
              <a:cxnLst/>
              <a:rect l="l" t="t" r="r" b="b"/>
              <a:pathLst>
                <a:path w="2102664" h="2709333">
                  <a:moveTo>
                    <a:pt x="0" y="0"/>
                  </a:moveTo>
                  <a:lnTo>
                    <a:pt x="2102664" y="0"/>
                  </a:lnTo>
                  <a:lnTo>
                    <a:pt x="210266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23D54">
                <a:alpha val="77647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407816" y="238345"/>
            <a:ext cx="9709958" cy="9317799"/>
            <a:chOff x="0" y="0"/>
            <a:chExt cx="2557355" cy="245407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557355" cy="2454070"/>
            </a:xfrm>
            <a:custGeom>
              <a:avLst/>
              <a:gdLst/>
              <a:ahLst/>
              <a:cxnLst/>
              <a:rect l="l" t="t" r="r" b="b"/>
              <a:pathLst>
                <a:path w="2557355" h="2454070">
                  <a:moveTo>
                    <a:pt x="0" y="0"/>
                  </a:moveTo>
                  <a:lnTo>
                    <a:pt x="2557355" y="0"/>
                  </a:lnTo>
                  <a:lnTo>
                    <a:pt x="2557355" y="2454070"/>
                  </a:lnTo>
                  <a:lnTo>
                    <a:pt x="0" y="2454070"/>
                  </a:lnTo>
                  <a:close/>
                </a:path>
              </a:pathLst>
            </a:custGeom>
            <a:solidFill>
              <a:srgbClr val="FFFFFF"/>
            </a:solidFill>
            <a:ln w="57150">
              <a:solidFill>
                <a:srgbClr val="023D54"/>
              </a:solidFill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28700" y="1466148"/>
            <a:ext cx="8663523" cy="920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548"/>
              </a:lnSpc>
            </a:pPr>
            <a:r>
              <a:rPr lang="en-US" sz="5392">
                <a:solidFill>
                  <a:srgbClr val="023D54"/>
                </a:solidFill>
                <a:latin typeface="Jannah Bold"/>
              </a:rPr>
              <a:t>Diagrama UML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4644" y="4882398"/>
            <a:ext cx="7928980" cy="98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23D54"/>
                </a:solidFill>
                <a:latin typeface="Open Sans Light"/>
              </a:rPr>
              <a:t>Diagrama padrão UML com classes detalhadas e indicadas as</a:t>
            </a: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23D54"/>
                </a:solidFill>
                <a:latin typeface="Open Sans Light"/>
              </a:rPr>
              <a:t> respectivas associações entre classe.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endParaRPr lang="en-US" sz="1899">
              <a:solidFill>
                <a:srgbClr val="023D54"/>
              </a:solidFill>
              <a:latin typeface="Open Sans Light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03694" y="6381866"/>
            <a:ext cx="7928980" cy="155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023D54"/>
                </a:solidFill>
                <a:latin typeface="Open Sans Light"/>
              </a:rPr>
              <a:t>Superclasse: Produto</a:t>
            </a:r>
          </a:p>
          <a:p>
            <a:pPr marL="388620" lvl="1" indent="-194310" algn="just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023D54"/>
                </a:solidFill>
                <a:latin typeface="Open Sans Light"/>
              </a:rPr>
              <a:t>Subclasses: Roupa, Eletrodoméstico, Livro e Eletrônico;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023D54"/>
                </a:solidFill>
                <a:latin typeface="Open Sans Light"/>
              </a:rPr>
              <a:t>Classes compostas:</a:t>
            </a:r>
          </a:p>
          <a:p>
            <a:pPr marL="388620" lvl="1" indent="-194310" algn="just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023D54"/>
                </a:solidFill>
                <a:latin typeface="Open Sans Light"/>
              </a:rPr>
              <a:t>Carrinho (contendo um ArrayList de produtos);</a:t>
            </a:r>
          </a:p>
          <a:p>
            <a:pPr marL="388620" lvl="1" indent="-194310" algn="just">
              <a:lnSpc>
                <a:spcPts val="2519"/>
              </a:lnSpc>
              <a:spcBef>
                <a:spcPct val="0"/>
              </a:spcBef>
              <a:buFont typeface="Arial"/>
              <a:buChar char="•"/>
            </a:pPr>
            <a:r>
              <a:rPr lang="en-US" sz="1799">
                <a:solidFill>
                  <a:srgbClr val="023D54"/>
                </a:solidFill>
                <a:latin typeface="Open Sans Light"/>
              </a:rPr>
              <a:t>Estoque  (contendo um ArrayList de produtos);</a:t>
            </a:r>
          </a:p>
        </p:txBody>
      </p:sp>
      <p:pic>
        <p:nvPicPr>
          <p:cNvPr id="25" name="Imagem 24" descr="Diagrama&#10;&#10;Descrição gerada automaticamente">
            <a:extLst>
              <a:ext uri="{FF2B5EF4-FFF2-40B4-BE49-F238E27FC236}">
                <a16:creationId xmlns:a16="http://schemas.microsoft.com/office/drawing/2014/main" id="{0E8872D3-4ADE-7734-9797-F40D6ADB1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842" y="575273"/>
            <a:ext cx="9272306" cy="86830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-2278271" y="-5542964"/>
            <a:ext cx="4816906" cy="6450571"/>
            <a:chOff x="0" y="0"/>
            <a:chExt cx="1268650" cy="16989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68650" cy="1698916"/>
            </a:xfrm>
            <a:custGeom>
              <a:avLst/>
              <a:gdLst/>
              <a:ahLst/>
              <a:cxnLst/>
              <a:rect l="l" t="t" r="r" b="b"/>
              <a:pathLst>
                <a:path w="1268650" h="1698916">
                  <a:moveTo>
                    <a:pt x="0" y="0"/>
                  </a:moveTo>
                  <a:lnTo>
                    <a:pt x="1268650" y="0"/>
                  </a:lnTo>
                  <a:lnTo>
                    <a:pt x="1268650" y="1698916"/>
                  </a:lnTo>
                  <a:lnTo>
                    <a:pt x="0" y="16989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23D54">
                  <a:alpha val="89804"/>
                </a:srgbClr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700000">
            <a:off x="-4746808" y="10339262"/>
            <a:ext cx="9493616" cy="8669109"/>
            <a:chOff x="0" y="0"/>
            <a:chExt cx="2500376" cy="2283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00376" cy="2283222"/>
            </a:xfrm>
            <a:custGeom>
              <a:avLst/>
              <a:gdLst/>
              <a:ahLst/>
              <a:cxnLst/>
              <a:rect l="l" t="t" r="r" b="b"/>
              <a:pathLst>
                <a:path w="2500376" h="2283222">
                  <a:moveTo>
                    <a:pt x="0" y="0"/>
                  </a:moveTo>
                  <a:lnTo>
                    <a:pt x="2500376" y="0"/>
                  </a:lnTo>
                  <a:lnTo>
                    <a:pt x="2500376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23D54">
                  <a:alpha val="89804"/>
                </a:srgbClr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8020" y="3489174"/>
            <a:ext cx="7490878" cy="6128972"/>
            <a:chOff x="0" y="0"/>
            <a:chExt cx="2248036" cy="18393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48036" cy="1839323"/>
            </a:xfrm>
            <a:custGeom>
              <a:avLst/>
              <a:gdLst/>
              <a:ahLst/>
              <a:cxnLst/>
              <a:rect l="l" t="t" r="r" b="b"/>
              <a:pathLst>
                <a:path w="2248036" h="1839323">
                  <a:moveTo>
                    <a:pt x="0" y="0"/>
                  </a:moveTo>
                  <a:lnTo>
                    <a:pt x="2248036" y="0"/>
                  </a:lnTo>
                  <a:lnTo>
                    <a:pt x="2248036" y="1839323"/>
                  </a:lnTo>
                  <a:lnTo>
                    <a:pt x="0" y="1839323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8020" y="2886512"/>
            <a:ext cx="3365425" cy="602662"/>
            <a:chOff x="0" y="0"/>
            <a:chExt cx="1009974" cy="18086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09974" cy="180861"/>
            </a:xfrm>
            <a:custGeom>
              <a:avLst/>
              <a:gdLst/>
              <a:ahLst/>
              <a:cxnLst/>
              <a:rect l="l" t="t" r="r" b="b"/>
              <a:pathLst>
                <a:path w="1009974" h="180861">
                  <a:moveTo>
                    <a:pt x="0" y="0"/>
                  </a:moveTo>
                  <a:lnTo>
                    <a:pt x="1009974" y="0"/>
                  </a:lnTo>
                  <a:lnTo>
                    <a:pt x="1009974" y="180861"/>
                  </a:lnTo>
                  <a:lnTo>
                    <a:pt x="0" y="180861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4458227">
            <a:off x="5194352" y="12192506"/>
            <a:ext cx="6664400" cy="282902"/>
            <a:chOff x="0" y="0"/>
            <a:chExt cx="1755233" cy="7450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55233" cy="74509"/>
            </a:xfrm>
            <a:custGeom>
              <a:avLst/>
              <a:gdLst/>
              <a:ahLst/>
              <a:cxnLst/>
              <a:rect l="l" t="t" r="r" b="b"/>
              <a:pathLst>
                <a:path w="1755233" h="74509">
                  <a:moveTo>
                    <a:pt x="0" y="0"/>
                  </a:moveTo>
                  <a:lnTo>
                    <a:pt x="1755233" y="0"/>
                  </a:lnTo>
                  <a:lnTo>
                    <a:pt x="1755233" y="74509"/>
                  </a:lnTo>
                  <a:lnTo>
                    <a:pt x="0" y="74509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>
              <a:noFill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4504389">
            <a:off x="8721481" y="-1010244"/>
            <a:ext cx="6664400" cy="282902"/>
            <a:chOff x="0" y="0"/>
            <a:chExt cx="1755233" cy="7450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55233" cy="74509"/>
            </a:xfrm>
            <a:custGeom>
              <a:avLst/>
              <a:gdLst/>
              <a:ahLst/>
              <a:cxnLst/>
              <a:rect l="l" t="t" r="r" b="b"/>
              <a:pathLst>
                <a:path w="1755233" h="74509">
                  <a:moveTo>
                    <a:pt x="0" y="0"/>
                  </a:moveTo>
                  <a:lnTo>
                    <a:pt x="1755233" y="0"/>
                  </a:lnTo>
                  <a:lnTo>
                    <a:pt x="1755233" y="74509"/>
                  </a:lnTo>
                  <a:lnTo>
                    <a:pt x="0" y="74509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>
              <a:noFill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0540072" y="58355"/>
            <a:ext cx="7431632" cy="6495305"/>
          </a:xfrm>
          <a:custGeom>
            <a:avLst/>
            <a:gdLst/>
            <a:ahLst/>
            <a:cxnLst/>
            <a:rect l="l" t="t" r="r" b="b"/>
            <a:pathLst>
              <a:path w="7431632" h="6495305">
                <a:moveTo>
                  <a:pt x="0" y="0"/>
                </a:moveTo>
                <a:lnTo>
                  <a:pt x="7431632" y="0"/>
                </a:lnTo>
                <a:lnTo>
                  <a:pt x="7431632" y="6495305"/>
                </a:lnTo>
                <a:lnTo>
                  <a:pt x="0" y="6495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138020" y="1901974"/>
            <a:ext cx="7603224" cy="80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625"/>
              </a:lnSpc>
            </a:pPr>
            <a:r>
              <a:rPr lang="en-US" sz="4732">
                <a:solidFill>
                  <a:srgbClr val="023D54"/>
                </a:solidFill>
                <a:latin typeface="Jannah Bold"/>
              </a:rPr>
              <a:t>Código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16248" y="2935767"/>
            <a:ext cx="2848716" cy="41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0"/>
              </a:lnSpc>
            </a:pPr>
            <a:r>
              <a:rPr lang="en-US" sz="2478">
                <a:solidFill>
                  <a:srgbClr val="FFFFFF"/>
                </a:solidFill>
                <a:latin typeface="Jannah Bold"/>
              </a:rPr>
              <a:t>Produto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99644" y="3755505"/>
            <a:ext cx="6960472" cy="3824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66"/>
              </a:lnSpc>
            </a:pPr>
            <a:r>
              <a:rPr lang="en-US" sz="1820">
                <a:solidFill>
                  <a:srgbClr val="545454"/>
                </a:solidFill>
                <a:latin typeface="Jannah"/>
              </a:rPr>
              <a:t>Como já mencionado, a classe produto é uma superclasse generalista que vai conter informações necessárias para as subcategorias de produto.</a:t>
            </a:r>
          </a:p>
          <a:p>
            <a:pPr algn="just">
              <a:lnSpc>
                <a:spcPts val="2366"/>
              </a:lnSpc>
            </a:pPr>
            <a:r>
              <a:rPr lang="en-US" sz="1820">
                <a:solidFill>
                  <a:srgbClr val="545454"/>
                </a:solidFill>
                <a:latin typeface="Jannah"/>
              </a:rPr>
              <a:t>Nessa classe, além de possuir os métodos tradicionais (getters/setters) foi necessário realizar um filtro no momento de configurar o código e o valor, ou seja, proibindo valores abaixo de zero. </a:t>
            </a:r>
          </a:p>
          <a:p>
            <a:pPr algn="just">
              <a:lnSpc>
                <a:spcPts val="2366"/>
              </a:lnSpc>
            </a:pPr>
            <a:r>
              <a:rPr lang="en-US" sz="1820">
                <a:solidFill>
                  <a:srgbClr val="545454"/>
                </a:solidFill>
                <a:latin typeface="Jannah"/>
              </a:rPr>
              <a:t>Principal método desta classe é o "public String infProduto()" que passa as informações de maneira simplificada sobre o produto, este método é utilizado no "main" para informar as características dos produtos selecionados (carrinho) de maneira resumida, outra utilização desse resumo de informações é no momento de imprimir uma nota fiscal.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-2278271" y="-5542964"/>
            <a:ext cx="4816906" cy="6450571"/>
            <a:chOff x="0" y="0"/>
            <a:chExt cx="1268650" cy="16989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68650" cy="1698916"/>
            </a:xfrm>
            <a:custGeom>
              <a:avLst/>
              <a:gdLst/>
              <a:ahLst/>
              <a:cxnLst/>
              <a:rect l="l" t="t" r="r" b="b"/>
              <a:pathLst>
                <a:path w="1268650" h="1698916">
                  <a:moveTo>
                    <a:pt x="0" y="0"/>
                  </a:moveTo>
                  <a:lnTo>
                    <a:pt x="1268650" y="0"/>
                  </a:lnTo>
                  <a:lnTo>
                    <a:pt x="1268650" y="1698916"/>
                  </a:lnTo>
                  <a:lnTo>
                    <a:pt x="0" y="16989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23D54">
                  <a:alpha val="89804"/>
                </a:srgbClr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700000">
            <a:off x="-4746808" y="10339262"/>
            <a:ext cx="9493616" cy="8669109"/>
            <a:chOff x="0" y="0"/>
            <a:chExt cx="2500376" cy="2283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00376" cy="2283222"/>
            </a:xfrm>
            <a:custGeom>
              <a:avLst/>
              <a:gdLst/>
              <a:ahLst/>
              <a:cxnLst/>
              <a:rect l="l" t="t" r="r" b="b"/>
              <a:pathLst>
                <a:path w="2500376" h="2283222">
                  <a:moveTo>
                    <a:pt x="0" y="0"/>
                  </a:moveTo>
                  <a:lnTo>
                    <a:pt x="2500376" y="0"/>
                  </a:lnTo>
                  <a:lnTo>
                    <a:pt x="2500376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23D54">
                  <a:alpha val="89804"/>
                </a:srgbClr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8020" y="3489174"/>
            <a:ext cx="7490878" cy="6128972"/>
            <a:chOff x="0" y="0"/>
            <a:chExt cx="2248036" cy="18393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48036" cy="1839323"/>
            </a:xfrm>
            <a:custGeom>
              <a:avLst/>
              <a:gdLst/>
              <a:ahLst/>
              <a:cxnLst/>
              <a:rect l="l" t="t" r="r" b="b"/>
              <a:pathLst>
                <a:path w="2248036" h="1839323">
                  <a:moveTo>
                    <a:pt x="0" y="0"/>
                  </a:moveTo>
                  <a:lnTo>
                    <a:pt x="2248036" y="0"/>
                  </a:lnTo>
                  <a:lnTo>
                    <a:pt x="2248036" y="1839323"/>
                  </a:lnTo>
                  <a:lnTo>
                    <a:pt x="0" y="1839323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8020" y="2886512"/>
            <a:ext cx="3365425" cy="602662"/>
            <a:chOff x="0" y="0"/>
            <a:chExt cx="1009974" cy="18086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09974" cy="180861"/>
            </a:xfrm>
            <a:custGeom>
              <a:avLst/>
              <a:gdLst/>
              <a:ahLst/>
              <a:cxnLst/>
              <a:rect l="l" t="t" r="r" b="b"/>
              <a:pathLst>
                <a:path w="1009974" h="180861">
                  <a:moveTo>
                    <a:pt x="0" y="0"/>
                  </a:moveTo>
                  <a:lnTo>
                    <a:pt x="1009974" y="0"/>
                  </a:lnTo>
                  <a:lnTo>
                    <a:pt x="1009974" y="180861"/>
                  </a:lnTo>
                  <a:lnTo>
                    <a:pt x="0" y="180861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4458227">
            <a:off x="5194352" y="12192506"/>
            <a:ext cx="6664400" cy="282902"/>
            <a:chOff x="0" y="0"/>
            <a:chExt cx="1755233" cy="7450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55233" cy="74509"/>
            </a:xfrm>
            <a:custGeom>
              <a:avLst/>
              <a:gdLst/>
              <a:ahLst/>
              <a:cxnLst/>
              <a:rect l="l" t="t" r="r" b="b"/>
              <a:pathLst>
                <a:path w="1755233" h="74509">
                  <a:moveTo>
                    <a:pt x="0" y="0"/>
                  </a:moveTo>
                  <a:lnTo>
                    <a:pt x="1755233" y="0"/>
                  </a:lnTo>
                  <a:lnTo>
                    <a:pt x="1755233" y="74509"/>
                  </a:lnTo>
                  <a:lnTo>
                    <a:pt x="0" y="74509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>
              <a:noFill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4504389">
            <a:off x="8721481" y="-1010244"/>
            <a:ext cx="6664400" cy="282902"/>
            <a:chOff x="0" y="0"/>
            <a:chExt cx="1755233" cy="7450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55233" cy="74509"/>
            </a:xfrm>
            <a:custGeom>
              <a:avLst/>
              <a:gdLst/>
              <a:ahLst/>
              <a:cxnLst/>
              <a:rect l="l" t="t" r="r" b="b"/>
              <a:pathLst>
                <a:path w="1755233" h="74509">
                  <a:moveTo>
                    <a:pt x="0" y="0"/>
                  </a:moveTo>
                  <a:lnTo>
                    <a:pt x="1755233" y="0"/>
                  </a:lnTo>
                  <a:lnTo>
                    <a:pt x="1755233" y="74509"/>
                  </a:lnTo>
                  <a:lnTo>
                    <a:pt x="0" y="74509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>
              <a:noFill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138020" y="1901974"/>
            <a:ext cx="7603224" cy="80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625"/>
              </a:lnSpc>
            </a:pPr>
            <a:r>
              <a:rPr lang="en-US" sz="4732">
                <a:solidFill>
                  <a:srgbClr val="023D54"/>
                </a:solidFill>
                <a:latin typeface="Jannah Bold"/>
              </a:rPr>
              <a:t>Código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16248" y="2935767"/>
            <a:ext cx="2848716" cy="854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0"/>
              </a:lnSpc>
            </a:pPr>
            <a:r>
              <a:rPr lang="en-US" sz="2478">
                <a:solidFill>
                  <a:srgbClr val="FFFFFF"/>
                </a:solidFill>
                <a:latin typeface="Jannah Bold"/>
              </a:rPr>
              <a:t>Subclasses</a:t>
            </a:r>
          </a:p>
          <a:p>
            <a:pPr algn="ctr">
              <a:lnSpc>
                <a:spcPts val="3470"/>
              </a:lnSpc>
            </a:pPr>
            <a:endParaRPr lang="en-US" sz="2478">
              <a:solidFill>
                <a:srgbClr val="FFFFFF"/>
              </a:solidFill>
              <a:latin typeface="Jannah Bold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8741244" y="646324"/>
            <a:ext cx="4609298" cy="3482151"/>
          </a:xfrm>
          <a:custGeom>
            <a:avLst/>
            <a:gdLst/>
            <a:ahLst/>
            <a:cxnLst/>
            <a:rect l="l" t="t" r="r" b="b"/>
            <a:pathLst>
              <a:path w="4609298" h="3482151">
                <a:moveTo>
                  <a:pt x="0" y="0"/>
                </a:moveTo>
                <a:lnTo>
                  <a:pt x="4609299" y="0"/>
                </a:lnTo>
                <a:lnTo>
                  <a:pt x="4609299" y="3482151"/>
                </a:lnTo>
                <a:lnTo>
                  <a:pt x="0" y="34821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3464843" y="646324"/>
            <a:ext cx="4734924" cy="3482151"/>
          </a:xfrm>
          <a:custGeom>
            <a:avLst/>
            <a:gdLst/>
            <a:ahLst/>
            <a:cxnLst/>
            <a:rect l="l" t="t" r="r" b="b"/>
            <a:pathLst>
              <a:path w="4734924" h="3482151">
                <a:moveTo>
                  <a:pt x="0" y="0"/>
                </a:moveTo>
                <a:lnTo>
                  <a:pt x="4734924" y="0"/>
                </a:lnTo>
                <a:lnTo>
                  <a:pt x="4734924" y="3482151"/>
                </a:lnTo>
                <a:lnTo>
                  <a:pt x="0" y="34821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3464843" y="4610432"/>
            <a:ext cx="4734924" cy="3440445"/>
          </a:xfrm>
          <a:custGeom>
            <a:avLst/>
            <a:gdLst/>
            <a:ahLst/>
            <a:cxnLst/>
            <a:rect l="l" t="t" r="r" b="b"/>
            <a:pathLst>
              <a:path w="4734924" h="3440445">
                <a:moveTo>
                  <a:pt x="0" y="0"/>
                </a:moveTo>
                <a:lnTo>
                  <a:pt x="4734924" y="0"/>
                </a:lnTo>
                <a:lnTo>
                  <a:pt x="4734924" y="3440445"/>
                </a:lnTo>
                <a:lnTo>
                  <a:pt x="0" y="34404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8410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8615618" y="4610432"/>
            <a:ext cx="4734924" cy="3843339"/>
          </a:xfrm>
          <a:custGeom>
            <a:avLst/>
            <a:gdLst/>
            <a:ahLst/>
            <a:cxnLst/>
            <a:rect l="l" t="t" r="r" b="b"/>
            <a:pathLst>
              <a:path w="4734924" h="3843339">
                <a:moveTo>
                  <a:pt x="0" y="0"/>
                </a:moveTo>
                <a:lnTo>
                  <a:pt x="4734925" y="0"/>
                </a:lnTo>
                <a:lnTo>
                  <a:pt x="4734925" y="3843339"/>
                </a:lnTo>
                <a:lnTo>
                  <a:pt x="0" y="38433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416248" y="4415362"/>
            <a:ext cx="6960472" cy="872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66"/>
              </a:lnSpc>
            </a:pPr>
            <a:r>
              <a:rPr lang="en-US" sz="1820">
                <a:solidFill>
                  <a:srgbClr val="545454"/>
                </a:solidFill>
                <a:latin typeface="Jannah"/>
              </a:rPr>
              <a:t>Classes  derivadas da classe mãe Produto estendendo todos as características com o método "super" e criando novos conforme necessidade individual ( Ex.: Livro: String gênero ).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-2278271" y="-5542964"/>
            <a:ext cx="4816906" cy="6450571"/>
            <a:chOff x="0" y="0"/>
            <a:chExt cx="1268650" cy="16989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68650" cy="1698916"/>
            </a:xfrm>
            <a:custGeom>
              <a:avLst/>
              <a:gdLst/>
              <a:ahLst/>
              <a:cxnLst/>
              <a:rect l="l" t="t" r="r" b="b"/>
              <a:pathLst>
                <a:path w="1268650" h="1698916">
                  <a:moveTo>
                    <a:pt x="0" y="0"/>
                  </a:moveTo>
                  <a:lnTo>
                    <a:pt x="1268650" y="0"/>
                  </a:lnTo>
                  <a:lnTo>
                    <a:pt x="1268650" y="1698916"/>
                  </a:lnTo>
                  <a:lnTo>
                    <a:pt x="0" y="16989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23D54">
                  <a:alpha val="89804"/>
                </a:srgbClr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700000">
            <a:off x="-4746808" y="10339262"/>
            <a:ext cx="9493616" cy="8669109"/>
            <a:chOff x="0" y="0"/>
            <a:chExt cx="2500376" cy="2283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00376" cy="2283222"/>
            </a:xfrm>
            <a:custGeom>
              <a:avLst/>
              <a:gdLst/>
              <a:ahLst/>
              <a:cxnLst/>
              <a:rect l="l" t="t" r="r" b="b"/>
              <a:pathLst>
                <a:path w="2500376" h="2283222">
                  <a:moveTo>
                    <a:pt x="0" y="0"/>
                  </a:moveTo>
                  <a:lnTo>
                    <a:pt x="2500376" y="0"/>
                  </a:lnTo>
                  <a:lnTo>
                    <a:pt x="2500376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23D54">
                  <a:alpha val="89804"/>
                </a:srgbClr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8020" y="2886512"/>
            <a:ext cx="3365425" cy="602662"/>
            <a:chOff x="0" y="0"/>
            <a:chExt cx="1009974" cy="18086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09974" cy="180861"/>
            </a:xfrm>
            <a:custGeom>
              <a:avLst/>
              <a:gdLst/>
              <a:ahLst/>
              <a:cxnLst/>
              <a:rect l="l" t="t" r="r" b="b"/>
              <a:pathLst>
                <a:path w="1009974" h="180861">
                  <a:moveTo>
                    <a:pt x="0" y="0"/>
                  </a:moveTo>
                  <a:lnTo>
                    <a:pt x="1009974" y="0"/>
                  </a:lnTo>
                  <a:lnTo>
                    <a:pt x="1009974" y="180861"/>
                  </a:lnTo>
                  <a:lnTo>
                    <a:pt x="0" y="180861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4458227">
            <a:off x="5194352" y="12192506"/>
            <a:ext cx="6664400" cy="282902"/>
            <a:chOff x="0" y="0"/>
            <a:chExt cx="1755233" cy="7450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55233" cy="74509"/>
            </a:xfrm>
            <a:custGeom>
              <a:avLst/>
              <a:gdLst/>
              <a:ahLst/>
              <a:cxnLst/>
              <a:rect l="l" t="t" r="r" b="b"/>
              <a:pathLst>
                <a:path w="1755233" h="74509">
                  <a:moveTo>
                    <a:pt x="0" y="0"/>
                  </a:moveTo>
                  <a:lnTo>
                    <a:pt x="1755233" y="0"/>
                  </a:lnTo>
                  <a:lnTo>
                    <a:pt x="1755233" y="74509"/>
                  </a:lnTo>
                  <a:lnTo>
                    <a:pt x="0" y="74509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>
              <a:noFill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4504389">
            <a:off x="8721481" y="-1010244"/>
            <a:ext cx="6664400" cy="282902"/>
            <a:chOff x="0" y="0"/>
            <a:chExt cx="1755233" cy="7450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55233" cy="74509"/>
            </a:xfrm>
            <a:custGeom>
              <a:avLst/>
              <a:gdLst/>
              <a:ahLst/>
              <a:cxnLst/>
              <a:rect l="l" t="t" r="r" b="b"/>
              <a:pathLst>
                <a:path w="1755233" h="74509">
                  <a:moveTo>
                    <a:pt x="0" y="0"/>
                  </a:moveTo>
                  <a:lnTo>
                    <a:pt x="1755233" y="0"/>
                  </a:lnTo>
                  <a:lnTo>
                    <a:pt x="1755233" y="74509"/>
                  </a:lnTo>
                  <a:lnTo>
                    <a:pt x="0" y="74509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>
              <a:noFill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8953794" y="2387399"/>
            <a:ext cx="9334206" cy="6416509"/>
          </a:xfrm>
          <a:custGeom>
            <a:avLst/>
            <a:gdLst/>
            <a:ahLst/>
            <a:cxnLst/>
            <a:rect l="l" t="t" r="r" b="b"/>
            <a:pathLst>
              <a:path w="9334206" h="6416509">
                <a:moveTo>
                  <a:pt x="0" y="0"/>
                </a:moveTo>
                <a:lnTo>
                  <a:pt x="9334206" y="0"/>
                </a:lnTo>
                <a:lnTo>
                  <a:pt x="9334206" y="6416509"/>
                </a:lnTo>
                <a:lnTo>
                  <a:pt x="0" y="64165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22" b="-1422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138020" y="1901974"/>
            <a:ext cx="7603224" cy="80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625"/>
              </a:lnSpc>
            </a:pPr>
            <a:r>
              <a:rPr lang="en-US" sz="4732">
                <a:solidFill>
                  <a:srgbClr val="023D54"/>
                </a:solidFill>
                <a:latin typeface="Jannah Bold"/>
              </a:rPr>
              <a:t>Código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16248" y="2935767"/>
            <a:ext cx="2848716" cy="41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0"/>
              </a:lnSpc>
            </a:pPr>
            <a:r>
              <a:rPr lang="en-US" sz="2478">
                <a:solidFill>
                  <a:srgbClr val="FFFFFF"/>
                </a:solidFill>
                <a:latin typeface="Jannah Bold"/>
              </a:rPr>
              <a:t>Estoque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138020" y="3489174"/>
            <a:ext cx="7490878" cy="6128972"/>
            <a:chOff x="0" y="0"/>
            <a:chExt cx="2248036" cy="183932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48036" cy="1839323"/>
            </a:xfrm>
            <a:custGeom>
              <a:avLst/>
              <a:gdLst/>
              <a:ahLst/>
              <a:cxnLst/>
              <a:rect l="l" t="t" r="r" b="b"/>
              <a:pathLst>
                <a:path w="2248036" h="1839323">
                  <a:moveTo>
                    <a:pt x="0" y="0"/>
                  </a:moveTo>
                  <a:lnTo>
                    <a:pt x="2248036" y="0"/>
                  </a:lnTo>
                  <a:lnTo>
                    <a:pt x="2248036" y="1839323"/>
                  </a:lnTo>
                  <a:lnTo>
                    <a:pt x="0" y="1839323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299644" y="3755505"/>
            <a:ext cx="6960472" cy="2348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66"/>
              </a:lnSpc>
            </a:pPr>
            <a:r>
              <a:rPr lang="en-US" sz="1820">
                <a:solidFill>
                  <a:srgbClr val="545454"/>
                </a:solidFill>
                <a:latin typeface="Jannah"/>
              </a:rPr>
              <a:t>Estoque foi definido como um ArrayList de produtos.</a:t>
            </a:r>
          </a:p>
          <a:p>
            <a:pPr algn="just">
              <a:lnSpc>
                <a:spcPts val="2366"/>
              </a:lnSpc>
            </a:pPr>
            <a:r>
              <a:rPr lang="en-US" sz="1820">
                <a:solidFill>
                  <a:srgbClr val="545454"/>
                </a:solidFill>
                <a:latin typeface="Jannah"/>
              </a:rPr>
              <a:t>Principal método: adicionarProduto. </a:t>
            </a:r>
          </a:p>
          <a:p>
            <a:pPr algn="just">
              <a:lnSpc>
                <a:spcPts val="2366"/>
              </a:lnSpc>
            </a:pPr>
            <a:r>
              <a:rPr lang="en-US" sz="1820">
                <a:solidFill>
                  <a:srgbClr val="545454"/>
                </a:solidFill>
                <a:latin typeface="Jannah"/>
              </a:rPr>
              <a:t>Método de adição de produtos, nele contém a verificação de quantidade de produtos, permitindo somente adicionar valores superiores a zero.</a:t>
            </a:r>
          </a:p>
          <a:p>
            <a:pPr algn="just">
              <a:lnSpc>
                <a:spcPts val="2366"/>
              </a:lnSpc>
            </a:pPr>
            <a:endParaRPr lang="en-US" sz="1820">
              <a:solidFill>
                <a:srgbClr val="545454"/>
              </a:solidFill>
              <a:latin typeface="Jannah"/>
            </a:endParaRPr>
          </a:p>
          <a:p>
            <a:pPr algn="just">
              <a:lnSpc>
                <a:spcPts val="2366"/>
              </a:lnSpc>
            </a:pPr>
            <a:endParaRPr lang="en-US" sz="1820">
              <a:solidFill>
                <a:srgbClr val="545454"/>
              </a:solidFill>
              <a:latin typeface="Jannah"/>
            </a:endParaRPr>
          </a:p>
          <a:p>
            <a:pPr algn="just">
              <a:lnSpc>
                <a:spcPts val="2366"/>
              </a:lnSpc>
            </a:pPr>
            <a:endParaRPr lang="en-US" sz="1820">
              <a:solidFill>
                <a:srgbClr val="545454"/>
              </a:solidFill>
              <a:latin typeface="Jannah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-2278271" y="-5542964"/>
            <a:ext cx="4816906" cy="6450571"/>
            <a:chOff x="0" y="0"/>
            <a:chExt cx="1268650" cy="16989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68650" cy="1698916"/>
            </a:xfrm>
            <a:custGeom>
              <a:avLst/>
              <a:gdLst/>
              <a:ahLst/>
              <a:cxnLst/>
              <a:rect l="l" t="t" r="r" b="b"/>
              <a:pathLst>
                <a:path w="1268650" h="1698916">
                  <a:moveTo>
                    <a:pt x="0" y="0"/>
                  </a:moveTo>
                  <a:lnTo>
                    <a:pt x="1268650" y="0"/>
                  </a:lnTo>
                  <a:lnTo>
                    <a:pt x="1268650" y="1698916"/>
                  </a:lnTo>
                  <a:lnTo>
                    <a:pt x="0" y="16989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23D54">
                  <a:alpha val="89804"/>
                </a:srgbClr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700000">
            <a:off x="-4746808" y="10339262"/>
            <a:ext cx="9493616" cy="8669109"/>
            <a:chOff x="0" y="0"/>
            <a:chExt cx="2500376" cy="2283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00376" cy="2283222"/>
            </a:xfrm>
            <a:custGeom>
              <a:avLst/>
              <a:gdLst/>
              <a:ahLst/>
              <a:cxnLst/>
              <a:rect l="l" t="t" r="r" b="b"/>
              <a:pathLst>
                <a:path w="2500376" h="2283222">
                  <a:moveTo>
                    <a:pt x="0" y="0"/>
                  </a:moveTo>
                  <a:lnTo>
                    <a:pt x="2500376" y="0"/>
                  </a:lnTo>
                  <a:lnTo>
                    <a:pt x="2500376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23D54">
                  <a:alpha val="89804"/>
                </a:srgbClr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8020" y="3489174"/>
            <a:ext cx="7490878" cy="6128972"/>
            <a:chOff x="0" y="0"/>
            <a:chExt cx="2248036" cy="18393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48036" cy="1839323"/>
            </a:xfrm>
            <a:custGeom>
              <a:avLst/>
              <a:gdLst/>
              <a:ahLst/>
              <a:cxnLst/>
              <a:rect l="l" t="t" r="r" b="b"/>
              <a:pathLst>
                <a:path w="2248036" h="1839323">
                  <a:moveTo>
                    <a:pt x="0" y="0"/>
                  </a:moveTo>
                  <a:lnTo>
                    <a:pt x="2248036" y="0"/>
                  </a:lnTo>
                  <a:lnTo>
                    <a:pt x="2248036" y="1839323"/>
                  </a:lnTo>
                  <a:lnTo>
                    <a:pt x="0" y="1839323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8020" y="2886512"/>
            <a:ext cx="3365425" cy="602662"/>
            <a:chOff x="0" y="0"/>
            <a:chExt cx="1009974" cy="18086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09974" cy="180861"/>
            </a:xfrm>
            <a:custGeom>
              <a:avLst/>
              <a:gdLst/>
              <a:ahLst/>
              <a:cxnLst/>
              <a:rect l="l" t="t" r="r" b="b"/>
              <a:pathLst>
                <a:path w="1009974" h="180861">
                  <a:moveTo>
                    <a:pt x="0" y="0"/>
                  </a:moveTo>
                  <a:lnTo>
                    <a:pt x="1009974" y="0"/>
                  </a:lnTo>
                  <a:lnTo>
                    <a:pt x="1009974" y="180861"/>
                  </a:lnTo>
                  <a:lnTo>
                    <a:pt x="0" y="180861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4458227">
            <a:off x="5194352" y="12192506"/>
            <a:ext cx="6664400" cy="282902"/>
            <a:chOff x="0" y="0"/>
            <a:chExt cx="1755233" cy="7450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55233" cy="74509"/>
            </a:xfrm>
            <a:custGeom>
              <a:avLst/>
              <a:gdLst/>
              <a:ahLst/>
              <a:cxnLst/>
              <a:rect l="l" t="t" r="r" b="b"/>
              <a:pathLst>
                <a:path w="1755233" h="74509">
                  <a:moveTo>
                    <a:pt x="0" y="0"/>
                  </a:moveTo>
                  <a:lnTo>
                    <a:pt x="1755233" y="0"/>
                  </a:lnTo>
                  <a:lnTo>
                    <a:pt x="1755233" y="74509"/>
                  </a:lnTo>
                  <a:lnTo>
                    <a:pt x="0" y="74509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>
              <a:noFill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4504389">
            <a:off x="8721481" y="-1010244"/>
            <a:ext cx="6664400" cy="282902"/>
            <a:chOff x="0" y="0"/>
            <a:chExt cx="1755233" cy="7450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55233" cy="74509"/>
            </a:xfrm>
            <a:custGeom>
              <a:avLst/>
              <a:gdLst/>
              <a:ahLst/>
              <a:cxnLst/>
              <a:rect l="l" t="t" r="r" b="b"/>
              <a:pathLst>
                <a:path w="1755233" h="74509">
                  <a:moveTo>
                    <a:pt x="0" y="0"/>
                  </a:moveTo>
                  <a:lnTo>
                    <a:pt x="1755233" y="0"/>
                  </a:lnTo>
                  <a:lnTo>
                    <a:pt x="1755233" y="74509"/>
                  </a:lnTo>
                  <a:lnTo>
                    <a:pt x="0" y="74509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>
              <a:noFill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0540072" y="58355"/>
            <a:ext cx="7431632" cy="6495305"/>
          </a:xfrm>
          <a:custGeom>
            <a:avLst/>
            <a:gdLst/>
            <a:ahLst/>
            <a:cxnLst/>
            <a:rect l="l" t="t" r="r" b="b"/>
            <a:pathLst>
              <a:path w="7431632" h="6495305">
                <a:moveTo>
                  <a:pt x="0" y="0"/>
                </a:moveTo>
                <a:lnTo>
                  <a:pt x="7431632" y="0"/>
                </a:lnTo>
                <a:lnTo>
                  <a:pt x="7431632" y="6495305"/>
                </a:lnTo>
                <a:lnTo>
                  <a:pt x="0" y="6495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138020" y="1901974"/>
            <a:ext cx="7603224" cy="80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625"/>
              </a:lnSpc>
            </a:pPr>
            <a:r>
              <a:rPr lang="en-US" sz="4732">
                <a:solidFill>
                  <a:srgbClr val="023D54"/>
                </a:solidFill>
                <a:latin typeface="Jannah Bold"/>
              </a:rPr>
              <a:t>Código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16248" y="2935767"/>
            <a:ext cx="2848716" cy="41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0"/>
              </a:lnSpc>
            </a:pPr>
            <a:r>
              <a:rPr lang="en-US" sz="2478">
                <a:solidFill>
                  <a:srgbClr val="FFFFFF"/>
                </a:solidFill>
                <a:latin typeface="Jannah Bold"/>
              </a:rPr>
              <a:t>Carrinho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99644" y="3755505"/>
            <a:ext cx="6960472" cy="3234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66"/>
              </a:lnSpc>
            </a:pPr>
            <a:r>
              <a:rPr lang="en-US" sz="1820">
                <a:solidFill>
                  <a:srgbClr val="545454"/>
                </a:solidFill>
                <a:latin typeface="Jannah"/>
              </a:rPr>
              <a:t>Carrinho foi definido como um ArrayList de produtos e tem como atributo principal o valor total do carrinho.</a:t>
            </a:r>
          </a:p>
          <a:p>
            <a:pPr algn="just">
              <a:lnSpc>
                <a:spcPts val="2366"/>
              </a:lnSpc>
            </a:pPr>
            <a:r>
              <a:rPr lang="en-US" sz="1820">
                <a:solidFill>
                  <a:srgbClr val="545454"/>
                </a:solidFill>
                <a:latin typeface="Jannah"/>
              </a:rPr>
              <a:t>Principais métodos: removerProduto e o adicionarProduto. </a:t>
            </a:r>
          </a:p>
          <a:p>
            <a:pPr algn="just">
              <a:lnSpc>
                <a:spcPts val="2366"/>
              </a:lnSpc>
            </a:pPr>
            <a:r>
              <a:rPr lang="en-US" sz="1820">
                <a:solidFill>
                  <a:srgbClr val="545454"/>
                </a:solidFill>
                <a:latin typeface="Jannah"/>
              </a:rPr>
              <a:t>Em suma, utilizam métodos presentes na classe ArrayList, ou seja, .ad e .remove. Unico trabalho que foi feito para diferenciar e ter uma finalidade diferente da tradicional, foi adicionar o produto de volta ao estoque quando ele é retirado do carrinho e quando ele é adicionado no carrinho ele desconta do estoque.</a:t>
            </a:r>
          </a:p>
          <a:p>
            <a:pPr algn="just">
              <a:lnSpc>
                <a:spcPts val="2366"/>
              </a:lnSpc>
            </a:pPr>
            <a:endParaRPr lang="en-US" sz="1820">
              <a:solidFill>
                <a:srgbClr val="545454"/>
              </a:solidFill>
              <a:latin typeface="Jannah"/>
            </a:endParaRPr>
          </a:p>
          <a:p>
            <a:pPr algn="just">
              <a:lnSpc>
                <a:spcPts val="2366"/>
              </a:lnSpc>
            </a:pPr>
            <a:endParaRPr lang="en-US" sz="1820">
              <a:solidFill>
                <a:srgbClr val="545454"/>
              </a:solidFill>
              <a:latin typeface="Jannah"/>
            </a:endParaRPr>
          </a:p>
          <a:p>
            <a:pPr algn="just">
              <a:lnSpc>
                <a:spcPts val="2366"/>
              </a:lnSpc>
            </a:pPr>
            <a:endParaRPr lang="en-US" sz="1820">
              <a:solidFill>
                <a:srgbClr val="545454"/>
              </a:solidFill>
              <a:latin typeface="Jannah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-2278271" y="-5542964"/>
            <a:ext cx="4816906" cy="6450571"/>
            <a:chOff x="0" y="0"/>
            <a:chExt cx="1268650" cy="16989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68650" cy="1698916"/>
            </a:xfrm>
            <a:custGeom>
              <a:avLst/>
              <a:gdLst/>
              <a:ahLst/>
              <a:cxnLst/>
              <a:rect l="l" t="t" r="r" b="b"/>
              <a:pathLst>
                <a:path w="1268650" h="1698916">
                  <a:moveTo>
                    <a:pt x="0" y="0"/>
                  </a:moveTo>
                  <a:lnTo>
                    <a:pt x="1268650" y="0"/>
                  </a:lnTo>
                  <a:lnTo>
                    <a:pt x="1268650" y="1698916"/>
                  </a:lnTo>
                  <a:lnTo>
                    <a:pt x="0" y="16989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23D54">
                  <a:alpha val="89804"/>
                </a:srgbClr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700000">
            <a:off x="-4746808" y="10339262"/>
            <a:ext cx="9493616" cy="8669109"/>
            <a:chOff x="0" y="0"/>
            <a:chExt cx="2500376" cy="2283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00376" cy="2283222"/>
            </a:xfrm>
            <a:custGeom>
              <a:avLst/>
              <a:gdLst/>
              <a:ahLst/>
              <a:cxnLst/>
              <a:rect l="l" t="t" r="r" b="b"/>
              <a:pathLst>
                <a:path w="2500376" h="2283222">
                  <a:moveTo>
                    <a:pt x="0" y="0"/>
                  </a:moveTo>
                  <a:lnTo>
                    <a:pt x="2500376" y="0"/>
                  </a:lnTo>
                  <a:lnTo>
                    <a:pt x="2500376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23D54">
                  <a:alpha val="89804"/>
                </a:srgbClr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8020" y="2886512"/>
            <a:ext cx="3365425" cy="602662"/>
            <a:chOff x="0" y="0"/>
            <a:chExt cx="1009974" cy="18086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09974" cy="180861"/>
            </a:xfrm>
            <a:custGeom>
              <a:avLst/>
              <a:gdLst/>
              <a:ahLst/>
              <a:cxnLst/>
              <a:rect l="l" t="t" r="r" b="b"/>
              <a:pathLst>
                <a:path w="1009974" h="180861">
                  <a:moveTo>
                    <a:pt x="0" y="0"/>
                  </a:moveTo>
                  <a:lnTo>
                    <a:pt x="1009974" y="0"/>
                  </a:lnTo>
                  <a:lnTo>
                    <a:pt x="1009974" y="180861"/>
                  </a:lnTo>
                  <a:lnTo>
                    <a:pt x="0" y="180861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4458227">
            <a:off x="5194352" y="12192506"/>
            <a:ext cx="6664400" cy="282902"/>
            <a:chOff x="0" y="0"/>
            <a:chExt cx="1755233" cy="7450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55233" cy="74509"/>
            </a:xfrm>
            <a:custGeom>
              <a:avLst/>
              <a:gdLst/>
              <a:ahLst/>
              <a:cxnLst/>
              <a:rect l="l" t="t" r="r" b="b"/>
              <a:pathLst>
                <a:path w="1755233" h="74509">
                  <a:moveTo>
                    <a:pt x="0" y="0"/>
                  </a:moveTo>
                  <a:lnTo>
                    <a:pt x="1755233" y="0"/>
                  </a:lnTo>
                  <a:lnTo>
                    <a:pt x="1755233" y="74509"/>
                  </a:lnTo>
                  <a:lnTo>
                    <a:pt x="0" y="74509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>
              <a:noFill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4504389">
            <a:off x="8721481" y="-1010244"/>
            <a:ext cx="6664400" cy="282902"/>
            <a:chOff x="0" y="0"/>
            <a:chExt cx="1755233" cy="7450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55233" cy="74509"/>
            </a:xfrm>
            <a:custGeom>
              <a:avLst/>
              <a:gdLst/>
              <a:ahLst/>
              <a:cxnLst/>
              <a:rect l="l" t="t" r="r" b="b"/>
              <a:pathLst>
                <a:path w="1755233" h="74509">
                  <a:moveTo>
                    <a:pt x="0" y="0"/>
                  </a:moveTo>
                  <a:lnTo>
                    <a:pt x="1755233" y="0"/>
                  </a:lnTo>
                  <a:lnTo>
                    <a:pt x="1755233" y="74509"/>
                  </a:lnTo>
                  <a:lnTo>
                    <a:pt x="0" y="74509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>
              <a:noFill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0197999" y="2155588"/>
            <a:ext cx="7707344" cy="6503530"/>
          </a:xfrm>
          <a:custGeom>
            <a:avLst/>
            <a:gdLst/>
            <a:ahLst/>
            <a:cxnLst/>
            <a:rect l="l" t="t" r="r" b="b"/>
            <a:pathLst>
              <a:path w="7707344" h="6503530">
                <a:moveTo>
                  <a:pt x="0" y="0"/>
                </a:moveTo>
                <a:lnTo>
                  <a:pt x="7707344" y="0"/>
                </a:lnTo>
                <a:lnTo>
                  <a:pt x="7707344" y="6503530"/>
                </a:lnTo>
                <a:lnTo>
                  <a:pt x="0" y="65035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138020" y="1901974"/>
            <a:ext cx="7603224" cy="80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625"/>
              </a:lnSpc>
            </a:pPr>
            <a:r>
              <a:rPr lang="en-US" sz="4732">
                <a:solidFill>
                  <a:srgbClr val="023D54"/>
                </a:solidFill>
                <a:latin typeface="Jannah Bold"/>
              </a:rPr>
              <a:t>Código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16248" y="2935767"/>
            <a:ext cx="2848716" cy="41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0"/>
              </a:lnSpc>
            </a:pPr>
            <a:r>
              <a:rPr lang="en-US" sz="2478">
                <a:solidFill>
                  <a:srgbClr val="FFFFFF"/>
                </a:solidFill>
                <a:latin typeface="Jannah Bold"/>
              </a:rPr>
              <a:t>Main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138020" y="3489174"/>
            <a:ext cx="7490878" cy="6128972"/>
            <a:chOff x="0" y="0"/>
            <a:chExt cx="2248036" cy="183932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48036" cy="1839323"/>
            </a:xfrm>
            <a:custGeom>
              <a:avLst/>
              <a:gdLst/>
              <a:ahLst/>
              <a:cxnLst/>
              <a:rect l="l" t="t" r="r" b="b"/>
              <a:pathLst>
                <a:path w="2248036" h="1839323">
                  <a:moveTo>
                    <a:pt x="0" y="0"/>
                  </a:moveTo>
                  <a:lnTo>
                    <a:pt x="2248036" y="0"/>
                  </a:lnTo>
                  <a:lnTo>
                    <a:pt x="2248036" y="1839323"/>
                  </a:lnTo>
                  <a:lnTo>
                    <a:pt x="0" y="1839323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299644" y="3755505"/>
            <a:ext cx="6960472" cy="293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66"/>
              </a:lnSpc>
            </a:pPr>
            <a:r>
              <a:rPr lang="en-US" sz="1820">
                <a:solidFill>
                  <a:srgbClr val="545454"/>
                </a:solidFill>
                <a:latin typeface="Jannah"/>
              </a:rPr>
              <a:t>Além do "public static void main(String[] args)", existe o </a:t>
            </a:r>
          </a:p>
          <a:p>
            <a:pPr algn="just">
              <a:lnSpc>
                <a:spcPts val="2366"/>
              </a:lnSpc>
            </a:pPr>
            <a:r>
              <a:rPr lang="en-US" sz="1820">
                <a:solidFill>
                  <a:srgbClr val="545454"/>
                </a:solidFill>
                <a:latin typeface="Jannah"/>
              </a:rPr>
              <a:t>"public static boolean notinha".</a:t>
            </a:r>
          </a:p>
          <a:p>
            <a:pPr algn="just">
              <a:lnSpc>
                <a:spcPts val="2366"/>
              </a:lnSpc>
            </a:pPr>
            <a:r>
              <a:rPr lang="en-US" sz="1820">
                <a:solidFill>
                  <a:srgbClr val="545454"/>
                </a:solidFill>
                <a:latin typeface="Jannah"/>
              </a:rPr>
              <a:t>No método principal é realizado um menu com interações com o cliente, onde serão selecionados por ele quais produtos deseja do estoque, adicionando ou não no carrinho e, no momento do pagamento é chamado o método "notinha".</a:t>
            </a:r>
          </a:p>
          <a:p>
            <a:pPr algn="just">
              <a:lnSpc>
                <a:spcPts val="2366"/>
              </a:lnSpc>
            </a:pPr>
            <a:r>
              <a:rPr lang="en-US" sz="1820">
                <a:solidFill>
                  <a:srgbClr val="545454"/>
                </a:solidFill>
                <a:latin typeface="Jannah"/>
              </a:rPr>
              <a:t>Nesse método, é criado um arquivo .txt com informações da compra realizada pelo cliente, simulando um nota fiscal.</a:t>
            </a:r>
          </a:p>
          <a:p>
            <a:pPr algn="just">
              <a:lnSpc>
                <a:spcPts val="2366"/>
              </a:lnSpc>
            </a:pPr>
            <a:endParaRPr lang="en-US" sz="1820">
              <a:solidFill>
                <a:srgbClr val="545454"/>
              </a:solidFill>
              <a:latin typeface="Jannah"/>
            </a:endParaRPr>
          </a:p>
          <a:p>
            <a:pPr algn="just">
              <a:lnSpc>
                <a:spcPts val="2366"/>
              </a:lnSpc>
            </a:pPr>
            <a:endParaRPr lang="en-US" sz="1820">
              <a:solidFill>
                <a:srgbClr val="545454"/>
              </a:solidFill>
              <a:latin typeface="Jannah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873</Words>
  <Application>Microsoft Office PowerPoint</Application>
  <PresentationFormat>Personalizar</PresentationFormat>
  <Paragraphs>94</Paragraphs>
  <Slides>19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6" baseType="lpstr">
      <vt:lpstr>Jannah Bold Bold</vt:lpstr>
      <vt:lpstr>Arial</vt:lpstr>
      <vt:lpstr>Calibri</vt:lpstr>
      <vt:lpstr>Open Sans Light</vt:lpstr>
      <vt:lpstr>Jannah Bold</vt:lpstr>
      <vt:lpstr>Jannah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Trabalho grau b</dc:title>
  <cp:lastModifiedBy>Ulisses Kranz da Motta</cp:lastModifiedBy>
  <cp:revision>2</cp:revision>
  <dcterms:created xsi:type="dcterms:W3CDTF">2006-08-16T00:00:00Z</dcterms:created>
  <dcterms:modified xsi:type="dcterms:W3CDTF">2023-06-25T20:59:48Z</dcterms:modified>
  <dc:identifier>DAFmpHWXWFU</dc:identifier>
</cp:coreProperties>
</file>